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4"/>
  </p:notesMasterIdLst>
  <p:sldIdLst>
    <p:sldId id="267" r:id="rId2"/>
    <p:sldId id="316" r:id="rId3"/>
    <p:sldId id="317" r:id="rId4"/>
    <p:sldId id="318" r:id="rId5"/>
    <p:sldId id="313" r:id="rId6"/>
    <p:sldId id="273" r:id="rId7"/>
    <p:sldId id="288" r:id="rId8"/>
    <p:sldId id="305" r:id="rId9"/>
    <p:sldId id="306" r:id="rId10"/>
    <p:sldId id="307" r:id="rId11"/>
    <p:sldId id="328" r:id="rId12"/>
    <p:sldId id="281" r:id="rId13"/>
    <p:sldId id="296" r:id="rId14"/>
    <p:sldId id="302" r:id="rId15"/>
    <p:sldId id="330" r:id="rId16"/>
    <p:sldId id="329" r:id="rId17"/>
    <p:sldId id="314" r:id="rId18"/>
    <p:sldId id="320" r:id="rId19"/>
    <p:sldId id="315" r:id="rId20"/>
    <p:sldId id="298" r:id="rId21"/>
    <p:sldId id="321" r:id="rId22"/>
    <p:sldId id="332" r:id="rId23"/>
    <p:sldId id="333" r:id="rId24"/>
    <p:sldId id="287" r:id="rId25"/>
    <p:sldId id="324" r:id="rId26"/>
    <p:sldId id="280" r:id="rId27"/>
    <p:sldId id="322" r:id="rId28"/>
    <p:sldId id="323" r:id="rId29"/>
    <p:sldId id="334" r:id="rId30"/>
    <p:sldId id="331" r:id="rId31"/>
    <p:sldId id="291" r:id="rId32"/>
    <p:sldId id="26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A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03"/>
    <p:restoredTop sz="73379"/>
  </p:normalViewPr>
  <p:slideViewPr>
    <p:cSldViewPr snapToGrid="0" snapToObjects="1">
      <p:cViewPr varScale="1">
        <p:scale>
          <a:sx n="96" d="100"/>
          <a:sy n="96" d="100"/>
        </p:scale>
        <p:origin x="17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4B146-DF35-AE40-AAF2-AF876114CE9C}" type="datetimeFigureOut">
              <a:rPr lang="en-US" smtClean="0"/>
              <a:t>4/10/20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36DE5A-5C2C-D940-88D7-03B5A94F6A39}" type="slidenum">
              <a:rPr lang="en-US" smtClean="0"/>
              <a:t>‹#›</a:t>
            </a:fld>
            <a:endParaRPr lang="en-US"/>
          </a:p>
        </p:txBody>
      </p:sp>
    </p:spTree>
    <p:extLst>
      <p:ext uri="{BB962C8B-B14F-4D97-AF65-F5344CB8AC3E}">
        <p14:creationId xmlns:p14="http://schemas.microsoft.com/office/powerpoint/2010/main" val="278623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a:t>
            </a:r>
          </a:p>
          <a:p>
            <a:endParaRPr lang="en-US" dirty="0"/>
          </a:p>
          <a:p>
            <a:r>
              <a:rPr lang="en-US" dirty="0"/>
              <a:t>My name is </a:t>
            </a:r>
            <a:r>
              <a:rPr lang="en-US" dirty="0" err="1"/>
              <a:t>Saurin</a:t>
            </a:r>
            <a:r>
              <a:rPr lang="en-US" dirty="0"/>
              <a:t>, I am a 2</a:t>
            </a:r>
            <a:r>
              <a:rPr lang="en-US" baseline="30000" dirty="0"/>
              <a:t>nd</a:t>
            </a:r>
            <a:r>
              <a:rPr lang="en-US" dirty="0"/>
              <a:t> year PhD student in the </a:t>
            </a:r>
            <a:r>
              <a:rPr lang="en-US" dirty="0" err="1"/>
              <a:t>Carvunis</a:t>
            </a:r>
            <a:r>
              <a:rPr lang="en-US" dirty="0"/>
              <a:t> Lab</a:t>
            </a:r>
          </a:p>
          <a:p>
            <a:endParaRPr lang="en-US" dirty="0"/>
          </a:p>
          <a:p>
            <a:r>
              <a:rPr lang="en-US" dirty="0"/>
              <a:t>And today I am going to talk to you about a method that I have developed, the LI Detector, that can be used for measuring small fitness effects in high throughput</a:t>
            </a:r>
          </a:p>
        </p:txBody>
      </p:sp>
      <p:sp>
        <p:nvSpPr>
          <p:cNvPr id="4" name="Slide Number Placeholder 3"/>
          <p:cNvSpPr>
            <a:spLocks noGrp="1"/>
          </p:cNvSpPr>
          <p:nvPr>
            <p:ph type="sldNum" sz="quarter" idx="5"/>
          </p:nvPr>
        </p:nvSpPr>
        <p:spPr/>
        <p:txBody>
          <a:bodyPr/>
          <a:lstStyle/>
          <a:p>
            <a:fld id="{95FFFA13-02D8-F943-A329-486E3B4095A7}" type="slidenum">
              <a:rPr lang="en-US" smtClean="0"/>
              <a:t>1</a:t>
            </a:fld>
            <a:endParaRPr lang="en-US"/>
          </a:p>
        </p:txBody>
      </p:sp>
    </p:spTree>
    <p:extLst>
      <p:ext uri="{BB962C8B-B14F-4D97-AF65-F5344CB8AC3E}">
        <p14:creationId xmlns:p14="http://schemas.microsoft.com/office/powerpoint/2010/main" val="10878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1536 density plates are then upscaled into 6144 density using a similar technique</a:t>
            </a:r>
          </a:p>
          <a:p>
            <a:endParaRPr lang="en-US" dirty="0"/>
          </a:p>
          <a:p>
            <a:r>
              <a:rPr lang="en-US" dirty="0"/>
              <a:t>Usually it is these higher density plates that are imaged and then used for colony size estimations</a:t>
            </a:r>
          </a:p>
        </p:txBody>
      </p:sp>
      <p:sp>
        <p:nvSpPr>
          <p:cNvPr id="4" name="Slide Number Placeholder 3"/>
          <p:cNvSpPr>
            <a:spLocks noGrp="1"/>
          </p:cNvSpPr>
          <p:nvPr>
            <p:ph type="sldNum" sz="quarter" idx="5"/>
          </p:nvPr>
        </p:nvSpPr>
        <p:spPr/>
        <p:txBody>
          <a:bodyPr/>
          <a:lstStyle/>
          <a:p>
            <a:fld id="{1636DE5A-5C2C-D940-88D7-03B5A94F6A39}" type="slidenum">
              <a:rPr lang="en-US" smtClean="0"/>
              <a:t>10</a:t>
            </a:fld>
            <a:endParaRPr lang="en-US"/>
          </a:p>
        </p:txBody>
      </p:sp>
    </p:spTree>
    <p:extLst>
      <p:ext uri="{BB962C8B-B14F-4D97-AF65-F5344CB8AC3E}">
        <p14:creationId xmlns:p14="http://schemas.microsoft.com/office/powerpoint/2010/main" val="1234985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 have given you a general idea of what CBHTS are and why I am interested in them</a:t>
            </a:r>
          </a:p>
          <a:p>
            <a:endParaRPr lang="en-US" dirty="0"/>
          </a:p>
          <a:p>
            <a:r>
              <a:rPr lang="en-US" dirty="0"/>
              <a:t>And I would like to pause for a brief moment to see if there are any questions…</a:t>
            </a:r>
          </a:p>
        </p:txBody>
      </p:sp>
      <p:sp>
        <p:nvSpPr>
          <p:cNvPr id="4" name="Slide Number Placeholder 3"/>
          <p:cNvSpPr>
            <a:spLocks noGrp="1"/>
          </p:cNvSpPr>
          <p:nvPr>
            <p:ph type="sldNum" sz="quarter" idx="5"/>
          </p:nvPr>
        </p:nvSpPr>
        <p:spPr/>
        <p:txBody>
          <a:bodyPr/>
          <a:lstStyle/>
          <a:p>
            <a:fld id="{1636DE5A-5C2C-D940-88D7-03B5A94F6A39}" type="slidenum">
              <a:rPr lang="en-US" smtClean="0"/>
              <a:t>11</a:t>
            </a:fld>
            <a:endParaRPr lang="en-US"/>
          </a:p>
        </p:txBody>
      </p:sp>
    </p:spTree>
    <p:extLst>
      <p:ext uri="{BB962C8B-B14F-4D97-AF65-F5344CB8AC3E}">
        <p14:creationId xmlns:p14="http://schemas.microsoft.com/office/powerpoint/2010/main" val="43710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Something that these CBHTS are plagued with is the problem of spatial bias – which are systematic differences in colony sizes that arise due to technical reasons</a:t>
            </a:r>
          </a:p>
          <a:p>
            <a:endParaRPr lang="en-US" sz="1050" dirty="0"/>
          </a:p>
          <a:p>
            <a:r>
              <a:rPr lang="en-US" sz="1050" dirty="0"/>
              <a:t>If we look at this 6144-density plate over here all the colonies on it look to be of a similar size which should be expected given that they contain an isogenic population…</a:t>
            </a:r>
          </a:p>
          <a:p>
            <a:endParaRPr lang="en-US" sz="1050" dirty="0"/>
          </a:p>
          <a:p>
            <a:r>
              <a:rPr lang="en-US" sz="1050" dirty="0"/>
              <a:t>But when I convert this same plate into a heatmap where each tile represents a colony on the plate and the colors represent colony size in pixels then a whole different pattern emerges</a:t>
            </a:r>
          </a:p>
          <a:p>
            <a:r>
              <a:rPr lang="en-US" sz="1050" dirty="0"/>
              <a:t>Here the white spaces are gaps in the colony grids that we have intentionally left</a:t>
            </a:r>
          </a:p>
          <a:p>
            <a:endParaRPr lang="en-US" sz="1050" dirty="0"/>
          </a:p>
          <a:p>
            <a:r>
              <a:rPr lang="en-US" sz="1050" dirty="0"/>
              <a:t>As you can see there is one-fold increase between the lowest colony size and the highest</a:t>
            </a:r>
          </a:p>
          <a:p>
            <a:endParaRPr lang="en-US" sz="1050" dirty="0"/>
          </a:p>
          <a:p>
            <a:r>
              <a:rPr lang="en-US" sz="1050" dirty="0"/>
              <a:t>This is spatial bias and there are a variety of them…</a:t>
            </a:r>
          </a:p>
        </p:txBody>
      </p:sp>
      <p:sp>
        <p:nvSpPr>
          <p:cNvPr id="4" name="Slide Number Placeholder 3"/>
          <p:cNvSpPr>
            <a:spLocks noGrp="1"/>
          </p:cNvSpPr>
          <p:nvPr>
            <p:ph type="sldNum" sz="quarter" idx="5"/>
          </p:nvPr>
        </p:nvSpPr>
        <p:spPr/>
        <p:txBody>
          <a:bodyPr/>
          <a:lstStyle/>
          <a:p>
            <a:fld id="{95FFFA13-02D8-F943-A329-486E3B4095A7}" type="slidenum">
              <a:rPr lang="en-US" smtClean="0"/>
              <a:t>12</a:t>
            </a:fld>
            <a:endParaRPr lang="en-US"/>
          </a:p>
        </p:txBody>
      </p:sp>
    </p:spTree>
    <p:extLst>
      <p:ext uri="{BB962C8B-B14F-4D97-AF65-F5344CB8AC3E}">
        <p14:creationId xmlns:p14="http://schemas.microsoft.com/office/powerpoint/2010/main" val="2974769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pattern that you are noticing occurs due to bumps and bruises of the agar surface</a:t>
            </a:r>
          </a:p>
          <a:p>
            <a:endParaRPr lang="en-US" dirty="0"/>
          </a:p>
          <a:p>
            <a:r>
              <a:rPr lang="en-US" dirty="0"/>
              <a:t>Then there is systematic row/column kind of patterns that you notice in this region</a:t>
            </a:r>
          </a:p>
          <a:p>
            <a:endParaRPr lang="en-US" dirty="0"/>
          </a:p>
          <a:p>
            <a:r>
              <a:rPr lang="en-US" dirty="0"/>
              <a:t>There is also a checkerboard kind of pattern you notice here which happens due to the upscale procedure as every alternating colony is coming from a different source</a:t>
            </a:r>
          </a:p>
          <a:p>
            <a:endParaRPr lang="en-US" dirty="0"/>
          </a:p>
          <a:p>
            <a:r>
              <a:rPr lang="en-US" dirty="0"/>
              <a:t>Lastly, there is a more elusive neighbor colony effect where colonies growing near dead or slow growing colonies tend to grow more due to the increased access to nutrients</a:t>
            </a:r>
          </a:p>
        </p:txBody>
      </p:sp>
      <p:sp>
        <p:nvSpPr>
          <p:cNvPr id="4" name="Slide Number Placeholder 3"/>
          <p:cNvSpPr>
            <a:spLocks noGrp="1"/>
          </p:cNvSpPr>
          <p:nvPr>
            <p:ph type="sldNum" sz="quarter" idx="5"/>
          </p:nvPr>
        </p:nvSpPr>
        <p:spPr/>
        <p:txBody>
          <a:bodyPr/>
          <a:lstStyle/>
          <a:p>
            <a:fld id="{1636DE5A-5C2C-D940-88D7-03B5A94F6A39}" type="slidenum">
              <a:rPr lang="en-US" smtClean="0"/>
              <a:t>13</a:t>
            </a:fld>
            <a:endParaRPr lang="en-US"/>
          </a:p>
        </p:txBody>
      </p:sp>
    </p:spTree>
    <p:extLst>
      <p:ext uri="{BB962C8B-B14F-4D97-AF65-F5344CB8AC3E}">
        <p14:creationId xmlns:p14="http://schemas.microsoft.com/office/powerpoint/2010/main" val="3159721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As you can imagine correcting for the spatial bias can be a huge challenge because:</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I will go as far as to say that:</a:t>
            </a:r>
          </a:p>
        </p:txBody>
      </p:sp>
      <p:sp>
        <p:nvSpPr>
          <p:cNvPr id="4" name="Slide Number Placeholder 3"/>
          <p:cNvSpPr>
            <a:spLocks noGrp="1"/>
          </p:cNvSpPr>
          <p:nvPr>
            <p:ph type="sldNum" sz="quarter" idx="5"/>
          </p:nvPr>
        </p:nvSpPr>
        <p:spPr/>
        <p:txBody>
          <a:bodyPr/>
          <a:lstStyle/>
          <a:p>
            <a:fld id="{95FFFA13-02D8-F943-A329-486E3B4095A7}" type="slidenum">
              <a:rPr lang="en-US" smtClean="0"/>
              <a:t>14</a:t>
            </a:fld>
            <a:endParaRPr lang="en-US"/>
          </a:p>
        </p:txBody>
      </p:sp>
    </p:spTree>
    <p:extLst>
      <p:ext uri="{BB962C8B-B14F-4D97-AF65-F5344CB8AC3E}">
        <p14:creationId xmlns:p14="http://schemas.microsoft.com/office/powerpoint/2010/main" val="382979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Over the years, multiple methods have tried to address this problem and have been successful to certain extent</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Most of them work on the assumption that majority of genetic perturbations have minimal effects on fitness</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sz="1050" dirty="0"/>
              <a:t>Limiting their ability to observe small fitness effects</a:t>
            </a:r>
          </a:p>
          <a:p>
            <a:pPr marL="171450" marR="0" lvl="0" indent="-171450" algn="l" defTabSz="914377" rtl="0" eaLnBrk="1" fontAlgn="auto" latinLnBrk="0" hangingPunct="1">
              <a:lnSpc>
                <a:spcPct val="100000"/>
              </a:lnSpc>
              <a:spcBef>
                <a:spcPts val="0"/>
              </a:spcBef>
              <a:spcAft>
                <a:spcPts val="0"/>
              </a:spcAft>
              <a:buClrTx/>
              <a:buSzTx/>
              <a:buFontTx/>
              <a:buChar char="-"/>
              <a:tabLst/>
              <a:defRPr/>
            </a:pPr>
            <a:endParaRPr lang="en-US" sz="1050" dirty="0"/>
          </a:p>
          <a:p>
            <a:r>
              <a:rPr lang="en-US" sz="1050" dirty="0"/>
              <a:t>And that most screens would contain a normal distribution of fitness effects – limiting their ability to be used for screen with fewer plates, fewer mutants, conditions that produce polarizing fitness effects or testing of the uncharacterized genome whose fitness effects are largely unknown.</a:t>
            </a:r>
          </a:p>
          <a:p>
            <a:endParaRPr lang="en-US" sz="1050" dirty="0"/>
          </a:p>
          <a:p>
            <a:r>
              <a:rPr lang="en-US" sz="1050" dirty="0"/>
              <a:t>As you can notice more than one of these limitation would restrict my ability to characterize the proto-genes using CBHTS</a:t>
            </a:r>
          </a:p>
          <a:p>
            <a:endParaRPr lang="en-US" sz="1050" dirty="0"/>
          </a:p>
          <a:p>
            <a:r>
              <a:rPr lang="en-US" sz="1050" dirty="0"/>
              <a:t>Now I should mention that although one of these method was used in our paper that I mentioned earlier, we were only able to see large fitness effects</a:t>
            </a:r>
          </a:p>
        </p:txBody>
      </p:sp>
      <p:sp>
        <p:nvSpPr>
          <p:cNvPr id="4" name="Slide Number Placeholder 3"/>
          <p:cNvSpPr>
            <a:spLocks noGrp="1"/>
          </p:cNvSpPr>
          <p:nvPr>
            <p:ph type="sldNum" sz="quarter" idx="5"/>
          </p:nvPr>
        </p:nvSpPr>
        <p:spPr/>
        <p:txBody>
          <a:bodyPr/>
          <a:lstStyle/>
          <a:p>
            <a:fld id="{95FFFA13-02D8-F943-A329-486E3B4095A7}" type="slidenum">
              <a:rPr lang="en-US" smtClean="0"/>
              <a:t>15</a:t>
            </a:fld>
            <a:endParaRPr lang="en-US"/>
          </a:p>
        </p:txBody>
      </p:sp>
    </p:spTree>
    <p:extLst>
      <p:ext uri="{BB962C8B-B14F-4D97-AF65-F5344CB8AC3E}">
        <p14:creationId xmlns:p14="http://schemas.microsoft.com/office/powerpoint/2010/main" val="2516918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I have introduced the problem of spatial bias and why existing methods that correct for it aren’t ideal choices for me</a:t>
            </a:r>
          </a:p>
          <a:p>
            <a:endParaRPr lang="en-US" dirty="0"/>
          </a:p>
          <a:p>
            <a:r>
              <a:rPr lang="en-US" dirty="0"/>
              <a:t>I would like to pause again to see if there are any questions</a:t>
            </a:r>
          </a:p>
        </p:txBody>
      </p:sp>
      <p:sp>
        <p:nvSpPr>
          <p:cNvPr id="4" name="Slide Number Placeholder 3"/>
          <p:cNvSpPr>
            <a:spLocks noGrp="1"/>
          </p:cNvSpPr>
          <p:nvPr>
            <p:ph type="sldNum" sz="quarter" idx="5"/>
          </p:nvPr>
        </p:nvSpPr>
        <p:spPr/>
        <p:txBody>
          <a:bodyPr/>
          <a:lstStyle/>
          <a:p>
            <a:fld id="{1636DE5A-5C2C-D940-88D7-03B5A94F6A39}" type="slidenum">
              <a:rPr lang="en-US" smtClean="0"/>
              <a:t>16</a:t>
            </a:fld>
            <a:endParaRPr lang="en-US"/>
          </a:p>
        </p:txBody>
      </p:sp>
    </p:spTree>
    <p:extLst>
      <p:ext uri="{BB962C8B-B14F-4D97-AF65-F5344CB8AC3E}">
        <p14:creationId xmlns:p14="http://schemas.microsoft.com/office/powerpoint/2010/main" val="1344501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order to address this issue of spatial bias correction lets look at this hypothetical scenario</a:t>
            </a:r>
          </a:p>
          <a:p>
            <a:endParaRPr lang="en-US" dirty="0"/>
          </a:p>
          <a:p>
            <a:r>
              <a:rPr lang="en-US" dirty="0"/>
              <a:t>Nelson being the resourceful scientist that he is….</a:t>
            </a:r>
          </a:p>
          <a:p>
            <a:endParaRPr lang="en-US" dirty="0"/>
          </a:p>
          <a:p>
            <a:r>
              <a:rPr lang="en-US" dirty="0"/>
              <a:t>Covid19 resistant clones of Usain Bolt who is a Olympic champion in sprinting</a:t>
            </a:r>
          </a:p>
          <a:p>
            <a:endParaRPr lang="en-US" dirty="0"/>
          </a:p>
          <a:p>
            <a:r>
              <a:rPr lang="en-US" dirty="0"/>
              <a:t>Without really knowing our spatial context we were able to correct for our difference in speeds</a:t>
            </a:r>
          </a:p>
        </p:txBody>
      </p:sp>
      <p:sp>
        <p:nvSpPr>
          <p:cNvPr id="4" name="Slide Number Placeholder 3"/>
          <p:cNvSpPr>
            <a:spLocks noGrp="1"/>
          </p:cNvSpPr>
          <p:nvPr>
            <p:ph type="sldNum" sz="quarter" idx="5"/>
          </p:nvPr>
        </p:nvSpPr>
        <p:spPr/>
        <p:txBody>
          <a:bodyPr/>
          <a:lstStyle/>
          <a:p>
            <a:fld id="{1636DE5A-5C2C-D940-88D7-03B5A94F6A39}" type="slidenum">
              <a:rPr lang="en-US" smtClean="0"/>
              <a:t>17</a:t>
            </a:fld>
            <a:endParaRPr lang="en-US"/>
          </a:p>
        </p:txBody>
      </p:sp>
    </p:spTree>
    <p:extLst>
      <p:ext uri="{BB962C8B-B14F-4D97-AF65-F5344CB8AC3E}">
        <p14:creationId xmlns:p14="http://schemas.microsoft.com/office/powerpoint/2010/main" val="898155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36DE5A-5C2C-D940-88D7-03B5A94F6A39}" type="slidenum">
              <a:rPr lang="en-US" smtClean="0"/>
              <a:t>18</a:t>
            </a:fld>
            <a:endParaRPr lang="en-US"/>
          </a:p>
        </p:txBody>
      </p:sp>
    </p:spTree>
    <p:extLst>
      <p:ext uri="{BB962C8B-B14F-4D97-AF65-F5344CB8AC3E}">
        <p14:creationId xmlns:p14="http://schemas.microsoft.com/office/powerpoint/2010/main" val="804224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what simply I am correcting for here before explaining all the detail</a:t>
            </a:r>
          </a:p>
          <a:p>
            <a:endParaRPr lang="en-US" dirty="0"/>
          </a:p>
          <a:p>
            <a:r>
              <a:rPr lang="en-US" dirty="0"/>
              <a:t>some quantification to say that </a:t>
            </a:r>
            <a:r>
              <a:rPr lang="en-US" dirty="0" err="1"/>
              <a:t>i</a:t>
            </a:r>
            <a:r>
              <a:rPr lang="en-US" dirty="0"/>
              <a:t> solve the problem! statistical clarification</a:t>
            </a:r>
          </a:p>
          <a:p>
            <a:endParaRPr lang="en-US" dirty="0"/>
          </a:p>
          <a:p>
            <a:endParaRPr lang="en-US" dirty="0"/>
          </a:p>
          <a:p>
            <a:r>
              <a:rPr lang="en-US" dirty="0"/>
              <a:t>put them together situation</a:t>
            </a:r>
          </a:p>
        </p:txBody>
      </p:sp>
      <p:sp>
        <p:nvSpPr>
          <p:cNvPr id="4" name="Slide Number Placeholder 3"/>
          <p:cNvSpPr>
            <a:spLocks noGrp="1"/>
          </p:cNvSpPr>
          <p:nvPr>
            <p:ph type="sldNum" sz="quarter" idx="5"/>
          </p:nvPr>
        </p:nvSpPr>
        <p:spPr/>
        <p:txBody>
          <a:bodyPr/>
          <a:lstStyle/>
          <a:p>
            <a:fld id="{1636DE5A-5C2C-D940-88D7-03B5A94F6A39}" type="slidenum">
              <a:rPr lang="en-US" smtClean="0"/>
              <a:t>20</a:t>
            </a:fld>
            <a:endParaRPr lang="en-US"/>
          </a:p>
        </p:txBody>
      </p:sp>
    </p:spTree>
    <p:extLst>
      <p:ext uri="{BB962C8B-B14F-4D97-AF65-F5344CB8AC3E}">
        <p14:creationId xmlns:p14="http://schemas.microsoft.com/office/powerpoint/2010/main" val="875059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I will quickly go through some background about my project and why I am interested in colony-based high-throughput screens</a:t>
            </a:r>
          </a:p>
          <a:p>
            <a:endParaRPr lang="en-US" dirty="0"/>
          </a:p>
          <a:p>
            <a:r>
              <a:rPr lang="en-US" dirty="0"/>
              <a:t>Then introduce the problem of spatial bias in these screen and finally describe how I am addressing it using the LI Detector</a:t>
            </a:r>
          </a:p>
          <a:p>
            <a:endParaRPr lang="en-US" dirty="0"/>
          </a:p>
          <a:p>
            <a:r>
              <a:rPr lang="en-US" dirty="0"/>
              <a:t>Ok so let's jump right into it…</a:t>
            </a:r>
          </a:p>
        </p:txBody>
      </p:sp>
      <p:sp>
        <p:nvSpPr>
          <p:cNvPr id="4" name="Slide Number Placeholder 3"/>
          <p:cNvSpPr>
            <a:spLocks noGrp="1"/>
          </p:cNvSpPr>
          <p:nvPr>
            <p:ph type="sldNum" sz="quarter" idx="5"/>
          </p:nvPr>
        </p:nvSpPr>
        <p:spPr/>
        <p:txBody>
          <a:bodyPr/>
          <a:lstStyle/>
          <a:p>
            <a:fld id="{1636DE5A-5C2C-D940-88D7-03B5A94F6A39}" type="slidenum">
              <a:rPr lang="en-US" smtClean="0"/>
              <a:t>2</a:t>
            </a:fld>
            <a:endParaRPr lang="en-US"/>
          </a:p>
        </p:txBody>
      </p:sp>
    </p:spTree>
    <p:extLst>
      <p:ext uri="{BB962C8B-B14F-4D97-AF65-F5344CB8AC3E}">
        <p14:creationId xmlns:p14="http://schemas.microsoft.com/office/powerpoint/2010/main" val="1645623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36DE5A-5C2C-D940-88D7-03B5A94F6A39}" type="slidenum">
              <a:rPr lang="en-US" smtClean="0"/>
              <a:t>21</a:t>
            </a:fld>
            <a:endParaRPr lang="en-US"/>
          </a:p>
        </p:txBody>
      </p:sp>
    </p:spTree>
    <p:extLst>
      <p:ext uri="{BB962C8B-B14F-4D97-AF65-F5344CB8AC3E}">
        <p14:creationId xmlns:p14="http://schemas.microsoft.com/office/powerpoint/2010/main" val="2388259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36DE5A-5C2C-D940-88D7-03B5A94F6A39}" type="slidenum">
              <a:rPr lang="en-US" smtClean="0"/>
              <a:t>22</a:t>
            </a:fld>
            <a:endParaRPr lang="en-US"/>
          </a:p>
        </p:txBody>
      </p:sp>
    </p:spTree>
    <p:extLst>
      <p:ext uri="{BB962C8B-B14F-4D97-AF65-F5344CB8AC3E}">
        <p14:creationId xmlns:p14="http://schemas.microsoft.com/office/powerpoint/2010/main" val="3103741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36DE5A-5C2C-D940-88D7-03B5A94F6A39}" type="slidenum">
              <a:rPr lang="en-US" smtClean="0"/>
              <a:t>23</a:t>
            </a:fld>
            <a:endParaRPr lang="en-US"/>
          </a:p>
        </p:txBody>
      </p:sp>
    </p:spTree>
    <p:extLst>
      <p:ext uri="{BB962C8B-B14F-4D97-AF65-F5344CB8AC3E}">
        <p14:creationId xmlns:p14="http://schemas.microsoft.com/office/powerpoint/2010/main" val="552581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Is able to detect fitness effects as low as 5% with 70% sensitivity and 95% specificity</a:t>
            </a:r>
          </a:p>
        </p:txBody>
      </p:sp>
      <p:sp>
        <p:nvSpPr>
          <p:cNvPr id="4" name="Slide Number Placeholder 3"/>
          <p:cNvSpPr>
            <a:spLocks noGrp="1"/>
          </p:cNvSpPr>
          <p:nvPr>
            <p:ph type="sldNum" sz="quarter" idx="5"/>
          </p:nvPr>
        </p:nvSpPr>
        <p:spPr/>
        <p:txBody>
          <a:bodyPr/>
          <a:lstStyle/>
          <a:p>
            <a:fld id="{95FFFA13-02D8-F943-A329-486E3B4095A7}" type="slidenum">
              <a:rPr lang="en-US" smtClean="0"/>
              <a:t>24</a:t>
            </a:fld>
            <a:endParaRPr lang="en-US"/>
          </a:p>
        </p:txBody>
      </p:sp>
    </p:spTree>
    <p:extLst>
      <p:ext uri="{BB962C8B-B14F-4D97-AF65-F5344CB8AC3E}">
        <p14:creationId xmlns:p14="http://schemas.microsoft.com/office/powerpoint/2010/main" val="3508126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FFFA13-02D8-F943-A329-486E3B4095A7}" type="slidenum">
              <a:rPr lang="en-US" smtClean="0"/>
              <a:t>25</a:t>
            </a:fld>
            <a:endParaRPr lang="en-US"/>
          </a:p>
        </p:txBody>
      </p:sp>
    </p:spTree>
    <p:extLst>
      <p:ext uri="{BB962C8B-B14F-4D97-AF65-F5344CB8AC3E}">
        <p14:creationId xmlns:p14="http://schemas.microsoft.com/office/powerpoint/2010/main" val="1883158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FFFA13-02D8-F943-A329-486E3B4095A7}" type="slidenum">
              <a:rPr lang="en-US" smtClean="0"/>
              <a:t>26</a:t>
            </a:fld>
            <a:endParaRPr lang="en-US"/>
          </a:p>
        </p:txBody>
      </p:sp>
    </p:spTree>
    <p:extLst>
      <p:ext uri="{BB962C8B-B14F-4D97-AF65-F5344CB8AC3E}">
        <p14:creationId xmlns:p14="http://schemas.microsoft.com/office/powerpoint/2010/main" val="1925947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FFFA13-02D8-F943-A329-486E3B4095A7}" type="slidenum">
              <a:rPr lang="en-US" smtClean="0"/>
              <a:t>27</a:t>
            </a:fld>
            <a:endParaRPr lang="en-US"/>
          </a:p>
        </p:txBody>
      </p:sp>
    </p:spTree>
    <p:extLst>
      <p:ext uri="{BB962C8B-B14F-4D97-AF65-F5344CB8AC3E}">
        <p14:creationId xmlns:p14="http://schemas.microsoft.com/office/powerpoint/2010/main" val="363786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explore questions of evolutionary biology, which was ultimately the motivation to go through this entire exercise.</a:t>
            </a:r>
          </a:p>
        </p:txBody>
      </p:sp>
      <p:sp>
        <p:nvSpPr>
          <p:cNvPr id="4" name="Slide Number Placeholder 3"/>
          <p:cNvSpPr>
            <a:spLocks noGrp="1"/>
          </p:cNvSpPr>
          <p:nvPr>
            <p:ph type="sldNum" sz="quarter" idx="5"/>
          </p:nvPr>
        </p:nvSpPr>
        <p:spPr/>
        <p:txBody>
          <a:bodyPr/>
          <a:lstStyle/>
          <a:p>
            <a:fld id="{95FFFA13-02D8-F943-A329-486E3B4095A7}" type="slidenum">
              <a:rPr lang="en-US" smtClean="0"/>
              <a:t>28</a:t>
            </a:fld>
            <a:endParaRPr lang="en-US"/>
          </a:p>
        </p:txBody>
      </p:sp>
    </p:spTree>
    <p:extLst>
      <p:ext uri="{BB962C8B-B14F-4D97-AF65-F5344CB8AC3E}">
        <p14:creationId xmlns:p14="http://schemas.microsoft.com/office/powerpoint/2010/main" val="1752093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moving forward, we have already expanded the </a:t>
            </a:r>
            <a:r>
              <a:rPr lang="en-US" dirty="0" err="1"/>
              <a:t>BarFlex</a:t>
            </a:r>
            <a:r>
              <a:rPr lang="en-US" dirty="0"/>
              <a:t> collection to include ~1800 proto-genes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next step will be to screen for their phenotypic impact in a variety of conditions using CBHTS and the LI Detector</a:t>
            </a:r>
          </a:p>
        </p:txBody>
      </p:sp>
      <p:sp>
        <p:nvSpPr>
          <p:cNvPr id="4" name="Slide Number Placeholder 3"/>
          <p:cNvSpPr>
            <a:spLocks noGrp="1"/>
          </p:cNvSpPr>
          <p:nvPr>
            <p:ph type="sldNum" sz="quarter" idx="5"/>
          </p:nvPr>
        </p:nvSpPr>
        <p:spPr/>
        <p:txBody>
          <a:bodyPr/>
          <a:lstStyle/>
          <a:p>
            <a:fld id="{95FFFA13-02D8-F943-A329-486E3B4095A7}" type="slidenum">
              <a:rPr lang="en-US" smtClean="0"/>
              <a:t>29</a:t>
            </a:fld>
            <a:endParaRPr lang="en-US"/>
          </a:p>
        </p:txBody>
      </p:sp>
    </p:spTree>
    <p:extLst>
      <p:ext uri="{BB962C8B-B14F-4D97-AF65-F5344CB8AC3E}">
        <p14:creationId xmlns:p14="http://schemas.microsoft.com/office/powerpoint/2010/main" val="3196657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36DE5A-5C2C-D940-88D7-03B5A94F6A39}" type="slidenum">
              <a:rPr lang="en-US" smtClean="0"/>
              <a:t>30</a:t>
            </a:fld>
            <a:endParaRPr lang="en-US"/>
          </a:p>
        </p:txBody>
      </p:sp>
    </p:spTree>
    <p:extLst>
      <p:ext uri="{BB962C8B-B14F-4D97-AF65-F5344CB8AC3E}">
        <p14:creationId xmlns:p14="http://schemas.microsoft.com/office/powerpoint/2010/main" val="22562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emergence of new genes has been largely attributed to the re-organization of existing genetic material, by process like gene duplication, gene fusion/fission, horizontal gene transfer, </a:t>
            </a:r>
            <a:r>
              <a:rPr lang="en-US" dirty="0" err="1"/>
              <a:t>etc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possibility of genes arising </a:t>
            </a:r>
            <a:r>
              <a:rPr lang="en-US" i="1" dirty="0"/>
              <a:t>de novo </a:t>
            </a:r>
            <a:r>
              <a:rPr lang="en-US" dirty="0"/>
              <a:t>from previously non-genic regions has been considered extremely unlikely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genomes of all sequenced organisms contain genes that share no detectable homology to genes in other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DC87F65-512C-F845-A04E-1C899452B6D5}" type="slidenum">
              <a:rPr lang="en-US" smtClean="0"/>
              <a:t>3</a:t>
            </a:fld>
            <a:endParaRPr lang="en-US"/>
          </a:p>
        </p:txBody>
      </p:sp>
    </p:spTree>
    <p:extLst>
      <p:ext uri="{BB962C8B-B14F-4D97-AF65-F5344CB8AC3E}">
        <p14:creationId xmlns:p14="http://schemas.microsoft.com/office/powerpoint/2010/main" val="1557358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thank all the lab members who have helped me develop this method and to the organizers for giving me this opportunity to showcase my work in front of this community.</a:t>
            </a:r>
          </a:p>
          <a:p>
            <a:endParaRPr lang="en-US" dirty="0"/>
          </a:p>
          <a:p>
            <a:r>
              <a:rPr lang="en-US" dirty="0"/>
              <a:t>With that I would like to take your questions.</a:t>
            </a:r>
          </a:p>
          <a:p>
            <a:endParaRPr lang="en-US" dirty="0"/>
          </a:p>
          <a:p>
            <a:endParaRPr lang="en-US" dirty="0"/>
          </a:p>
          <a:p>
            <a:r>
              <a:rPr lang="en-US" dirty="0"/>
              <a:t>fitness vs reference over time for how that behaves over time</a:t>
            </a:r>
          </a:p>
          <a:p>
            <a:endParaRPr lang="en-US" dirty="0"/>
          </a:p>
          <a:p>
            <a:r>
              <a:rPr lang="en-US" dirty="0"/>
              <a:t>how dense the cells</a:t>
            </a:r>
          </a:p>
          <a:p>
            <a:r>
              <a:rPr lang="en-US" dirty="0"/>
              <a:t>faster growing reference - if you are </a:t>
            </a:r>
            <a:r>
              <a:rPr lang="en-US" dirty="0" err="1"/>
              <a:t>loosign</a:t>
            </a:r>
            <a:r>
              <a:rPr lang="en-US" dirty="0"/>
              <a:t> </a:t>
            </a:r>
            <a:r>
              <a:rPr lang="en-US" dirty="0" err="1"/>
              <a:t>decriminationaibility</a:t>
            </a:r>
            <a:endParaRPr lang="en-US" dirty="0"/>
          </a:p>
          <a:p>
            <a:endParaRPr lang="en-US" dirty="0"/>
          </a:p>
          <a:p>
            <a:r>
              <a:rPr lang="en-US" dirty="0"/>
              <a:t>perfect position to be able to measure - </a:t>
            </a:r>
          </a:p>
        </p:txBody>
      </p:sp>
      <p:sp>
        <p:nvSpPr>
          <p:cNvPr id="4" name="Slide Number Placeholder 3"/>
          <p:cNvSpPr>
            <a:spLocks noGrp="1"/>
          </p:cNvSpPr>
          <p:nvPr>
            <p:ph type="sldNum" sz="quarter" idx="5"/>
          </p:nvPr>
        </p:nvSpPr>
        <p:spPr/>
        <p:txBody>
          <a:bodyPr/>
          <a:lstStyle/>
          <a:p>
            <a:fld id="{95FFFA13-02D8-F943-A329-486E3B4095A7}" type="slidenum">
              <a:rPr lang="en-US" smtClean="0"/>
              <a:t>31</a:t>
            </a:fld>
            <a:endParaRPr lang="en-US"/>
          </a:p>
        </p:txBody>
      </p:sp>
    </p:spTree>
    <p:extLst>
      <p:ext uri="{BB962C8B-B14F-4D97-AF65-F5344CB8AC3E}">
        <p14:creationId xmlns:p14="http://schemas.microsoft.com/office/powerpoint/2010/main" val="413442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Proto-gene model of </a:t>
            </a:r>
            <a:r>
              <a:rPr lang="en-US" i="1" dirty="0"/>
              <a:t>de novo </a:t>
            </a:r>
            <a:r>
              <a:rPr lang="en-US" dirty="0"/>
              <a:t>gene birth provides one possible mechanism through which these genes might have arisen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model formalizes an evolutionary continuum from non-genic sequences to proto-genes to genes.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non-genic ORFs acquire expression potential, increase in length, conservation and sequence maturity, in no particular order to finally become genes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Sequence composition refers to codon usage, amino acid abundances and structural features</a:t>
            </a:r>
          </a:p>
          <a:p>
            <a:endParaRPr lang="en-US" dirty="0"/>
          </a:p>
        </p:txBody>
      </p:sp>
      <p:sp>
        <p:nvSpPr>
          <p:cNvPr id="4" name="Slide Number Placeholder 3"/>
          <p:cNvSpPr>
            <a:spLocks noGrp="1"/>
          </p:cNvSpPr>
          <p:nvPr>
            <p:ph type="sldNum" sz="quarter" idx="5"/>
          </p:nvPr>
        </p:nvSpPr>
        <p:spPr/>
        <p:txBody>
          <a:bodyPr/>
          <a:lstStyle/>
          <a:p>
            <a:fld id="{6DC87F65-512C-F845-A04E-1C899452B6D5}" type="slidenum">
              <a:rPr lang="en-US" smtClean="0"/>
              <a:t>4</a:t>
            </a:fld>
            <a:endParaRPr lang="en-US"/>
          </a:p>
        </p:txBody>
      </p:sp>
    </p:spTree>
    <p:extLst>
      <p:ext uri="{BB962C8B-B14F-4D97-AF65-F5344CB8AC3E}">
        <p14:creationId xmlns:p14="http://schemas.microsoft.com/office/powerpoint/2010/main" val="191756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Proto-genes were first identified in the S. cerevisiae genome in 2012 and there were 1891 of them at that time!</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What I want to do during my PhD is to characterize the phenotypic impact of these proto-genes</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Especially by figuring out if their over-expression or deletion is either adaptive or deleterious to the organism under certain conditions, I wish to shed light on their potential functionality</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But since I can not individually characterize all of them one-at-a-time, I wish to adopt colony based high throughput technology to assist me through this…</a:t>
            </a:r>
          </a:p>
        </p:txBody>
      </p:sp>
      <p:sp>
        <p:nvSpPr>
          <p:cNvPr id="4" name="Slide Number Placeholder 3"/>
          <p:cNvSpPr>
            <a:spLocks noGrp="1"/>
          </p:cNvSpPr>
          <p:nvPr>
            <p:ph type="sldNum" sz="quarter" idx="5"/>
          </p:nvPr>
        </p:nvSpPr>
        <p:spPr/>
        <p:txBody>
          <a:bodyPr/>
          <a:lstStyle/>
          <a:p>
            <a:fld id="{1636DE5A-5C2C-D940-88D7-03B5A94F6A39}" type="slidenum">
              <a:rPr lang="en-US" smtClean="0"/>
              <a:t>5</a:t>
            </a:fld>
            <a:endParaRPr lang="en-US"/>
          </a:p>
        </p:txBody>
      </p:sp>
    </p:spTree>
    <p:extLst>
      <p:ext uri="{BB962C8B-B14F-4D97-AF65-F5344CB8AC3E}">
        <p14:creationId xmlns:p14="http://schemas.microsoft.com/office/powerpoint/2010/main" val="3434320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Colony-based high-throughput screens have become increasingly popular thanks to the availability of microbial model organism mutant collections and robotic equipment's that help facilitate quicker and larger screens.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typical experiment generates multiple agar plates, like the one in the background, which are used to record growth using imagery that is then analyzed to result in a quantitative output of colony size as a proxy for fitness of different mutants.</a:t>
            </a:r>
          </a:p>
        </p:txBody>
      </p:sp>
      <p:sp>
        <p:nvSpPr>
          <p:cNvPr id="4" name="Slide Number Placeholder 3"/>
          <p:cNvSpPr>
            <a:spLocks noGrp="1"/>
          </p:cNvSpPr>
          <p:nvPr>
            <p:ph type="sldNum" sz="quarter" idx="5"/>
          </p:nvPr>
        </p:nvSpPr>
        <p:spPr/>
        <p:txBody>
          <a:bodyPr/>
          <a:lstStyle/>
          <a:p>
            <a:fld id="{60F4B794-05C0-E540-9B41-F692B1CB9B81}" type="slidenum">
              <a:rPr lang="en-US" smtClean="0"/>
              <a:t>6</a:t>
            </a:fld>
            <a:endParaRPr lang="en-US"/>
          </a:p>
        </p:txBody>
      </p:sp>
    </p:spTree>
    <p:extLst>
      <p:ext uri="{BB962C8B-B14F-4D97-AF65-F5344CB8AC3E}">
        <p14:creationId xmlns:p14="http://schemas.microsoft.com/office/powerpoint/2010/main" val="119458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Colony based high-throughput screens have been used to identify gene-gene, gene-environment, protein-protein interactions, and even for questions of basic biology.</a:t>
            </a:r>
          </a:p>
          <a:p>
            <a:endParaRPr lang="en-US" dirty="0"/>
          </a:p>
          <a:p>
            <a:r>
              <a:rPr lang="en-US" dirty="0"/>
              <a:t>Most recently they were used in a paper on evolutionary biology coming out of our and Allyson's lab, which also had significant inputs from the Pittsburgh Area Yeast community</a:t>
            </a:r>
          </a:p>
        </p:txBody>
      </p:sp>
      <p:sp>
        <p:nvSpPr>
          <p:cNvPr id="4" name="Slide Number Placeholder 3"/>
          <p:cNvSpPr>
            <a:spLocks noGrp="1"/>
          </p:cNvSpPr>
          <p:nvPr>
            <p:ph type="sldNum" sz="quarter" idx="5"/>
          </p:nvPr>
        </p:nvSpPr>
        <p:spPr/>
        <p:txBody>
          <a:bodyPr/>
          <a:lstStyle/>
          <a:p>
            <a:fld id="{95FFFA13-02D8-F943-A329-486E3B4095A7}" type="slidenum">
              <a:rPr lang="en-US" smtClean="0"/>
              <a:t>7</a:t>
            </a:fld>
            <a:endParaRPr lang="en-US"/>
          </a:p>
        </p:txBody>
      </p:sp>
    </p:spTree>
    <p:extLst>
      <p:ext uri="{BB962C8B-B14F-4D97-AF65-F5344CB8AC3E}">
        <p14:creationId xmlns:p14="http://schemas.microsoft.com/office/powerpoint/2010/main" val="411239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quickly go through the workflow of a typical screen using this experiment I had conducted with FY4 on YPD media</a:t>
            </a:r>
          </a:p>
          <a:p>
            <a:endParaRPr lang="en-US" dirty="0"/>
          </a:p>
          <a:p>
            <a:r>
              <a:rPr lang="en-US" dirty="0"/>
              <a:t>Here we are looking at 4 384-density plates that each pinned from a 384-density microtiter glycerol stocks</a:t>
            </a:r>
          </a:p>
          <a:p>
            <a:endParaRPr lang="en-US" dirty="0"/>
          </a:p>
          <a:p>
            <a:r>
              <a:rPr lang="en-US" dirty="0"/>
              <a:t>Each of these colonies are FY4 with some intentional gaps on the colony grid</a:t>
            </a:r>
          </a:p>
          <a:p>
            <a:endParaRPr lang="en-US" dirty="0"/>
          </a:p>
          <a:p>
            <a:r>
              <a:rPr lang="en-US" dirty="0"/>
              <a:t>These plates, lets call them ABCD, were then used to upscale to four 1536 density plates..</a:t>
            </a:r>
          </a:p>
        </p:txBody>
      </p:sp>
      <p:sp>
        <p:nvSpPr>
          <p:cNvPr id="4" name="Slide Number Placeholder 3"/>
          <p:cNvSpPr>
            <a:spLocks noGrp="1"/>
          </p:cNvSpPr>
          <p:nvPr>
            <p:ph type="sldNum" sz="quarter" idx="5"/>
          </p:nvPr>
        </p:nvSpPr>
        <p:spPr/>
        <p:txBody>
          <a:bodyPr/>
          <a:lstStyle/>
          <a:p>
            <a:fld id="{1636DE5A-5C2C-D940-88D7-03B5A94F6A39}" type="slidenum">
              <a:rPr lang="en-US" smtClean="0"/>
              <a:t>8</a:t>
            </a:fld>
            <a:endParaRPr lang="en-US"/>
          </a:p>
        </p:txBody>
      </p:sp>
    </p:spTree>
    <p:extLst>
      <p:ext uri="{BB962C8B-B14F-4D97-AF65-F5344CB8AC3E}">
        <p14:creationId xmlns:p14="http://schemas.microsoft.com/office/powerpoint/2010/main" val="388461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plates is made using unique arrangements of the 384-density plates</a:t>
            </a:r>
          </a:p>
          <a:p>
            <a:endParaRPr lang="en-US" dirty="0"/>
          </a:p>
          <a:p>
            <a:r>
              <a:rPr lang="en-US" dirty="0"/>
              <a:t>And what I mean by that is, if we look at the top left corner of this plate L here then alternating colonies are coming from the lower density plates in a pattern like such</a:t>
            </a:r>
          </a:p>
          <a:p>
            <a:endParaRPr lang="en-US" dirty="0"/>
          </a:p>
          <a:p>
            <a:r>
              <a:rPr lang="en-US" dirty="0"/>
              <a:t>So while plate L was made with an ABCD pattern, plate M was DABC and so on and so forth</a:t>
            </a:r>
          </a:p>
          <a:p>
            <a:endParaRPr lang="en-US" dirty="0"/>
          </a:p>
          <a:p>
            <a:r>
              <a:rPr lang="en-US" dirty="0"/>
              <a:t>In a real experiment where you are dealing with plates from a collection this helps randomize neighbors and positions</a:t>
            </a:r>
          </a:p>
        </p:txBody>
      </p:sp>
      <p:sp>
        <p:nvSpPr>
          <p:cNvPr id="4" name="Slide Number Placeholder 3"/>
          <p:cNvSpPr>
            <a:spLocks noGrp="1"/>
          </p:cNvSpPr>
          <p:nvPr>
            <p:ph type="sldNum" sz="quarter" idx="5"/>
          </p:nvPr>
        </p:nvSpPr>
        <p:spPr/>
        <p:txBody>
          <a:bodyPr/>
          <a:lstStyle/>
          <a:p>
            <a:fld id="{1636DE5A-5C2C-D940-88D7-03B5A94F6A39}" type="slidenum">
              <a:rPr lang="en-US" smtClean="0"/>
              <a:t>9</a:t>
            </a:fld>
            <a:endParaRPr lang="en-US"/>
          </a:p>
        </p:txBody>
      </p:sp>
    </p:spTree>
    <p:extLst>
      <p:ext uri="{BB962C8B-B14F-4D97-AF65-F5344CB8AC3E}">
        <p14:creationId xmlns:p14="http://schemas.microsoft.com/office/powerpoint/2010/main" val="1427392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92C22A-63B4-E54E-9B71-A032D9938091}"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566249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AB2080-03DD-5740-BE69-C246B406921F}"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532669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FAE6C8-2F24-5049-8167-692C81084665}"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635687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39424A-D1E4-D643-8200-8D49F92FC733}"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1128374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16F8CA-324C-6443-A4A8-DC30268E2027}"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2879382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FAB6A6-40D4-FF47-B7CD-9B8715774E9A}" type="datetime1">
              <a:rPr lang="en-US" smtClean="0"/>
              <a:t>4/10/20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298551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10D23-E292-844F-B566-D60D812D1B50}" type="datetime1">
              <a:rPr lang="en-US" smtClean="0"/>
              <a:t>4/10/20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1699576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37FA9C-B17A-EC4A-BD6B-9FDC45A4A1DF}" type="datetime1">
              <a:rPr lang="en-US" smtClean="0"/>
              <a:t>4/10/20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114792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ADA303-11C7-4F40-8F9B-A0C61BFE9BA5}" type="datetime1">
              <a:rPr lang="en-US" smtClean="0"/>
              <a:t>4/10/20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7764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2B409C-5752-6144-B3A1-A7045A5F25EF}" type="datetime1">
              <a:rPr lang="en-US" smtClean="0"/>
              <a:t>4/10/20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2659287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EA8B7-A338-8C41-96CF-6D6DCFD53C8C}" type="datetime1">
              <a:rPr lang="en-US" smtClean="0"/>
              <a:t>4/10/20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7C2C5-4DCF-C147-AD12-CEC3226FF75E}" type="slidenum">
              <a:rPr lang="en-US" smtClean="0"/>
              <a:t>‹#›</a:t>
            </a:fld>
            <a:endParaRPr lang="en-US"/>
          </a:p>
        </p:txBody>
      </p:sp>
    </p:spTree>
    <p:extLst>
      <p:ext uri="{BB962C8B-B14F-4D97-AF65-F5344CB8AC3E}">
        <p14:creationId xmlns:p14="http://schemas.microsoft.com/office/powerpoint/2010/main" val="32276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593363-A27D-B547-9702-361E3B4F6899}" type="datetime1">
              <a:rPr lang="en-US" smtClean="0"/>
              <a:t>4/10/20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D7C2C5-4DCF-C147-AD12-CEC3226FF75E}" type="slidenum">
              <a:rPr lang="en-US" smtClean="0"/>
              <a:t>‹#›</a:t>
            </a:fld>
            <a:endParaRPr lang="en-US"/>
          </a:p>
        </p:txBody>
      </p:sp>
    </p:spTree>
    <p:extLst>
      <p:ext uri="{BB962C8B-B14F-4D97-AF65-F5344CB8AC3E}">
        <p14:creationId xmlns:p14="http://schemas.microsoft.com/office/powerpoint/2010/main" val="41665617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 Id="rId9" Type="http://schemas.openxmlformats.org/officeDocument/2006/relationships/image" Target="../media/image53.tiff"/></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42.jpg"/></Relationships>
</file>

<file path=ppt/slides/_rels/slide2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2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1.jp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0.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3533-7117-2241-85B1-12584206A616}"/>
              </a:ext>
            </a:extLst>
          </p:cNvPr>
          <p:cNvSpPr>
            <a:spLocks noGrp="1"/>
          </p:cNvSpPr>
          <p:nvPr>
            <p:ph type="ctrTitle"/>
          </p:nvPr>
        </p:nvSpPr>
        <p:spPr>
          <a:xfrm>
            <a:off x="1031966" y="1813473"/>
            <a:ext cx="10128068" cy="1604781"/>
          </a:xfrm>
          <a:solidFill>
            <a:schemeClr val="bg1">
              <a:alpha val="54000"/>
            </a:schemeClr>
          </a:solidFill>
          <a:ln>
            <a:noFill/>
          </a:ln>
        </p:spPr>
        <p:txBody>
          <a:bodyPr>
            <a:normAutofit/>
          </a:bodyPr>
          <a:lstStyle/>
          <a:p>
            <a:r>
              <a:rPr lang="en-US" sz="5300" b="1" dirty="0"/>
              <a:t>LI Detector: Measuring Small Fitness Effects in High Throughput</a:t>
            </a:r>
          </a:p>
        </p:txBody>
      </p:sp>
      <p:sp>
        <p:nvSpPr>
          <p:cNvPr id="3" name="Subtitle 2">
            <a:extLst>
              <a:ext uri="{FF2B5EF4-FFF2-40B4-BE49-F238E27FC236}">
                <a16:creationId xmlns:a16="http://schemas.microsoft.com/office/drawing/2014/main" id="{4E83D965-94A7-2242-907E-34E00EE7A5F2}"/>
              </a:ext>
            </a:extLst>
          </p:cNvPr>
          <p:cNvSpPr>
            <a:spLocks noGrp="1"/>
          </p:cNvSpPr>
          <p:nvPr>
            <p:ph type="subTitle" idx="1"/>
          </p:nvPr>
        </p:nvSpPr>
        <p:spPr>
          <a:xfrm>
            <a:off x="1524000" y="3575147"/>
            <a:ext cx="9144000" cy="1896751"/>
          </a:xfrm>
        </p:spPr>
        <p:txBody>
          <a:bodyPr>
            <a:normAutofit/>
          </a:bodyPr>
          <a:lstStyle/>
          <a:p>
            <a:r>
              <a:rPr lang="en-US" sz="1800" dirty="0"/>
              <a:t>Saurin Parikh</a:t>
            </a:r>
          </a:p>
          <a:p>
            <a:r>
              <a:rPr lang="en-US" sz="1800" dirty="0"/>
              <a:t>Carvunis Lab</a:t>
            </a:r>
          </a:p>
          <a:p>
            <a:r>
              <a:rPr lang="en-US" sz="1800" dirty="0"/>
              <a:t>Department of Computational and Systems Biology</a:t>
            </a:r>
          </a:p>
          <a:p>
            <a:r>
              <a:rPr lang="en-US" sz="1800" dirty="0"/>
              <a:t>Pittsburgh Center for Evolutionary Biology and Medicine</a:t>
            </a:r>
          </a:p>
          <a:p>
            <a:r>
              <a:rPr lang="en-US" sz="1800" dirty="0"/>
              <a:t>University of Pittsburgh School of Medicine</a:t>
            </a:r>
          </a:p>
        </p:txBody>
      </p:sp>
      <p:pic>
        <p:nvPicPr>
          <p:cNvPr id="4" name="Picture 3">
            <a:extLst>
              <a:ext uri="{FF2B5EF4-FFF2-40B4-BE49-F238E27FC236}">
                <a16:creationId xmlns:a16="http://schemas.microsoft.com/office/drawing/2014/main" id="{556A75A7-6888-4241-8E5C-B320F05776B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4901"/>
          <a:stretch/>
        </p:blipFill>
        <p:spPr>
          <a:xfrm>
            <a:off x="7151938" y="472544"/>
            <a:ext cx="4180529" cy="665359"/>
          </a:xfrm>
          <a:prstGeom prst="rect">
            <a:avLst/>
          </a:prstGeom>
        </p:spPr>
      </p:pic>
      <p:pic>
        <p:nvPicPr>
          <p:cNvPr id="5" name="Picture 4">
            <a:extLst>
              <a:ext uri="{FF2B5EF4-FFF2-40B4-BE49-F238E27FC236}">
                <a16:creationId xmlns:a16="http://schemas.microsoft.com/office/drawing/2014/main" id="{A98AC735-356E-1644-8051-F0888399B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899" y="464267"/>
            <a:ext cx="2820009" cy="880682"/>
          </a:xfrm>
          <a:prstGeom prst="rect">
            <a:avLst/>
          </a:prstGeom>
        </p:spPr>
      </p:pic>
      <p:pic>
        <p:nvPicPr>
          <p:cNvPr id="6" name="Picture 5">
            <a:extLst>
              <a:ext uri="{FF2B5EF4-FFF2-40B4-BE49-F238E27FC236}">
                <a16:creationId xmlns:a16="http://schemas.microsoft.com/office/drawing/2014/main" id="{41C3A456-27F4-5645-83F6-B48ACBD38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3533" y="5603497"/>
            <a:ext cx="1328934" cy="986379"/>
          </a:xfrm>
          <a:prstGeom prst="rect">
            <a:avLst/>
          </a:prstGeom>
        </p:spPr>
      </p:pic>
      <p:pic>
        <p:nvPicPr>
          <p:cNvPr id="7" name="Picture 6">
            <a:extLst>
              <a:ext uri="{FF2B5EF4-FFF2-40B4-BE49-F238E27FC236}">
                <a16:creationId xmlns:a16="http://schemas.microsoft.com/office/drawing/2014/main" id="{5EE5B9F0-9FFA-4A44-B541-F40118DDA9EA}"/>
              </a:ext>
            </a:extLst>
          </p:cNvPr>
          <p:cNvPicPr>
            <a:picLocks noChangeAspect="1"/>
          </p:cNvPicPr>
          <p:nvPr/>
        </p:nvPicPr>
        <p:blipFill>
          <a:blip r:embed="rId6"/>
          <a:stretch>
            <a:fillRect/>
          </a:stretch>
        </p:blipFill>
        <p:spPr>
          <a:xfrm>
            <a:off x="729899" y="5941450"/>
            <a:ext cx="5871186" cy="451630"/>
          </a:xfrm>
          <a:prstGeom prst="rect">
            <a:avLst/>
          </a:prstGeom>
        </p:spPr>
      </p:pic>
      <p:sp>
        <p:nvSpPr>
          <p:cNvPr id="8" name="Slide Number Placeholder 7">
            <a:extLst>
              <a:ext uri="{FF2B5EF4-FFF2-40B4-BE49-F238E27FC236}">
                <a16:creationId xmlns:a16="http://schemas.microsoft.com/office/drawing/2014/main" id="{5533A92A-2D99-A446-A2F4-3536557F68BC}"/>
              </a:ext>
            </a:extLst>
          </p:cNvPr>
          <p:cNvSpPr>
            <a:spLocks noGrp="1"/>
          </p:cNvSpPr>
          <p:nvPr>
            <p:ph type="sldNum" sz="quarter" idx="12"/>
          </p:nvPr>
        </p:nvSpPr>
        <p:spPr/>
        <p:txBody>
          <a:bodyPr/>
          <a:lstStyle/>
          <a:p>
            <a:fld id="{C6D7C2C5-4DCF-C147-AD12-CEC3226FF75E}" type="slidenum">
              <a:rPr lang="en-US" smtClean="0"/>
              <a:t>1</a:t>
            </a:fld>
            <a:endParaRPr lang="en-US"/>
          </a:p>
        </p:txBody>
      </p:sp>
    </p:spTree>
    <p:extLst>
      <p:ext uri="{BB962C8B-B14F-4D97-AF65-F5344CB8AC3E}">
        <p14:creationId xmlns:p14="http://schemas.microsoft.com/office/powerpoint/2010/main" val="421116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AA7C9E0-BAB2-E248-BF3C-6DBC87E6AA12}"/>
              </a:ext>
            </a:extLst>
          </p:cNvPr>
          <p:cNvSpPr txBox="1"/>
          <p:nvPr/>
        </p:nvSpPr>
        <p:spPr>
          <a:xfrm>
            <a:off x="21263" y="2281877"/>
            <a:ext cx="1904689" cy="2123658"/>
          </a:xfrm>
          <a:prstGeom prst="rect">
            <a:avLst/>
          </a:prstGeom>
          <a:noFill/>
        </p:spPr>
        <p:txBody>
          <a:bodyPr wrap="none" rtlCol="0">
            <a:spAutoFit/>
          </a:bodyPr>
          <a:lstStyle/>
          <a:p>
            <a:r>
              <a:rPr lang="en-US" sz="4400" dirty="0"/>
              <a:t>6144 - </a:t>
            </a:r>
          </a:p>
          <a:p>
            <a:r>
              <a:rPr lang="en-US" sz="4400" dirty="0"/>
              <a:t>Density</a:t>
            </a:r>
          </a:p>
          <a:p>
            <a:r>
              <a:rPr lang="en-US" sz="4400" dirty="0"/>
              <a:t>Plates</a:t>
            </a:r>
          </a:p>
        </p:txBody>
      </p:sp>
      <p:grpSp>
        <p:nvGrpSpPr>
          <p:cNvPr id="2" name="Group 1">
            <a:extLst>
              <a:ext uri="{FF2B5EF4-FFF2-40B4-BE49-F238E27FC236}">
                <a16:creationId xmlns:a16="http://schemas.microsoft.com/office/drawing/2014/main" id="{BD7D459B-6801-984A-9418-96F944DB4FAC}"/>
              </a:ext>
            </a:extLst>
          </p:cNvPr>
          <p:cNvGrpSpPr/>
          <p:nvPr/>
        </p:nvGrpSpPr>
        <p:grpSpPr>
          <a:xfrm>
            <a:off x="1926251" y="620063"/>
            <a:ext cx="8251644" cy="5548090"/>
            <a:chOff x="1926251" y="620063"/>
            <a:chExt cx="8251644" cy="5548090"/>
          </a:xfrm>
        </p:grpSpPr>
        <p:pic>
          <p:nvPicPr>
            <p:cNvPr id="16" name="Picture 15">
              <a:extLst>
                <a:ext uri="{FF2B5EF4-FFF2-40B4-BE49-F238E27FC236}">
                  <a16:creationId xmlns:a16="http://schemas.microsoft.com/office/drawing/2014/main" id="{8A96281E-DEF3-2344-B2CF-BA04F9A01658}"/>
                </a:ext>
              </a:extLst>
            </p:cNvPr>
            <p:cNvPicPr>
              <a:picLocks noChangeAspect="1"/>
            </p:cNvPicPr>
            <p:nvPr/>
          </p:nvPicPr>
          <p:blipFill>
            <a:blip r:embed="rId3"/>
            <a:srcRect/>
            <a:stretch/>
          </p:blipFill>
          <p:spPr>
            <a:xfrm>
              <a:off x="1926251" y="620461"/>
              <a:ext cx="4080707" cy="2720070"/>
            </a:xfrm>
            <a:prstGeom prst="rect">
              <a:avLst/>
            </a:prstGeom>
          </p:spPr>
        </p:pic>
        <p:pic>
          <p:nvPicPr>
            <p:cNvPr id="18" name="Picture 17">
              <a:extLst>
                <a:ext uri="{FF2B5EF4-FFF2-40B4-BE49-F238E27FC236}">
                  <a16:creationId xmlns:a16="http://schemas.microsoft.com/office/drawing/2014/main" id="{B4004E1D-C5F4-BF43-BF3C-95F0486E0E62}"/>
                </a:ext>
              </a:extLst>
            </p:cNvPr>
            <p:cNvPicPr>
              <a:picLocks noChangeAspect="1"/>
            </p:cNvPicPr>
            <p:nvPr/>
          </p:nvPicPr>
          <p:blipFill>
            <a:blip r:embed="rId4"/>
            <a:srcRect/>
            <a:stretch/>
          </p:blipFill>
          <p:spPr>
            <a:xfrm>
              <a:off x="6097191" y="620063"/>
              <a:ext cx="4080701" cy="2720867"/>
            </a:xfrm>
            <a:prstGeom prst="rect">
              <a:avLst/>
            </a:prstGeom>
          </p:spPr>
        </p:pic>
        <p:pic>
          <p:nvPicPr>
            <p:cNvPr id="20" name="Picture 19">
              <a:extLst>
                <a:ext uri="{FF2B5EF4-FFF2-40B4-BE49-F238E27FC236}">
                  <a16:creationId xmlns:a16="http://schemas.microsoft.com/office/drawing/2014/main" id="{FE18E226-CB4B-714E-B6F4-58A96FFC2ACE}"/>
                </a:ext>
              </a:extLst>
            </p:cNvPr>
            <p:cNvPicPr>
              <a:picLocks noChangeAspect="1"/>
            </p:cNvPicPr>
            <p:nvPr/>
          </p:nvPicPr>
          <p:blipFill>
            <a:blip r:embed="rId5"/>
            <a:srcRect/>
            <a:stretch/>
          </p:blipFill>
          <p:spPr>
            <a:xfrm>
              <a:off x="1926252" y="3447686"/>
              <a:ext cx="4080706" cy="2720071"/>
            </a:xfrm>
            <a:prstGeom prst="rect">
              <a:avLst/>
            </a:prstGeom>
          </p:spPr>
        </p:pic>
        <p:pic>
          <p:nvPicPr>
            <p:cNvPr id="22" name="Picture 21">
              <a:extLst>
                <a:ext uri="{FF2B5EF4-FFF2-40B4-BE49-F238E27FC236}">
                  <a16:creationId xmlns:a16="http://schemas.microsoft.com/office/drawing/2014/main" id="{18BA52E0-CB95-EF4A-AEB7-07EF8CE523BC}"/>
                </a:ext>
              </a:extLst>
            </p:cNvPr>
            <p:cNvPicPr>
              <a:picLocks noChangeAspect="1"/>
            </p:cNvPicPr>
            <p:nvPr/>
          </p:nvPicPr>
          <p:blipFill>
            <a:blip r:embed="rId6"/>
            <a:srcRect/>
            <a:stretch/>
          </p:blipFill>
          <p:spPr>
            <a:xfrm>
              <a:off x="6096000" y="3447290"/>
              <a:ext cx="4081895" cy="2720863"/>
            </a:xfrm>
            <a:prstGeom prst="rect">
              <a:avLst/>
            </a:prstGeom>
          </p:spPr>
        </p:pic>
        <p:grpSp>
          <p:nvGrpSpPr>
            <p:cNvPr id="11" name="Group 10">
              <a:extLst>
                <a:ext uri="{FF2B5EF4-FFF2-40B4-BE49-F238E27FC236}">
                  <a16:creationId xmlns:a16="http://schemas.microsoft.com/office/drawing/2014/main" id="{88AF8A61-54C5-0546-B2B8-EA9BDFD94721}"/>
                </a:ext>
              </a:extLst>
            </p:cNvPr>
            <p:cNvGrpSpPr/>
            <p:nvPr/>
          </p:nvGrpSpPr>
          <p:grpSpPr>
            <a:xfrm>
              <a:off x="3261246" y="1595774"/>
              <a:ext cx="1423755" cy="769441"/>
              <a:chOff x="2952680" y="1543212"/>
              <a:chExt cx="1423755" cy="769441"/>
            </a:xfrm>
          </p:grpSpPr>
          <p:sp>
            <p:nvSpPr>
              <p:cNvPr id="9" name="Rectangle 8">
                <a:extLst>
                  <a:ext uri="{FF2B5EF4-FFF2-40B4-BE49-F238E27FC236}">
                    <a16:creationId xmlns:a16="http://schemas.microsoft.com/office/drawing/2014/main" id="{25CC2961-5DB8-014A-9F69-5A1C95C3F73A}"/>
                  </a:ext>
                </a:extLst>
              </p:cNvPr>
              <p:cNvSpPr/>
              <p:nvPr/>
            </p:nvSpPr>
            <p:spPr>
              <a:xfrm>
                <a:off x="2952680" y="1573991"/>
                <a:ext cx="1410716" cy="70788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5DA7FA8-D153-8B4E-9C91-47586AEA7F5C}"/>
                  </a:ext>
                </a:extLst>
              </p:cNvPr>
              <p:cNvSpPr txBox="1"/>
              <p:nvPr/>
            </p:nvSpPr>
            <p:spPr>
              <a:xfrm>
                <a:off x="2959633" y="1573989"/>
                <a:ext cx="646331" cy="707886"/>
              </a:xfrm>
              <a:prstGeom prst="rect">
                <a:avLst/>
              </a:prstGeom>
              <a:noFill/>
            </p:spPr>
            <p:txBody>
              <a:bodyPr wrap="none" rtlCol="0">
                <a:spAutoFit/>
              </a:bodyPr>
              <a:lstStyle/>
              <a:p>
                <a:r>
                  <a:rPr lang="en-US" sz="2000" dirty="0">
                    <a:solidFill>
                      <a:srgbClr val="FF0000"/>
                    </a:solidFill>
                    <a:latin typeface="Courier" pitchFamily="2" charset="0"/>
                  </a:rPr>
                  <a:t>L M</a:t>
                </a:r>
              </a:p>
              <a:p>
                <a:r>
                  <a:rPr lang="en-US" sz="2000" dirty="0">
                    <a:solidFill>
                      <a:srgbClr val="FF0000"/>
                    </a:solidFill>
                    <a:latin typeface="Courier" pitchFamily="2" charset="0"/>
                  </a:rPr>
                  <a:t>N O</a:t>
                </a:r>
              </a:p>
            </p:txBody>
          </p:sp>
          <p:sp>
            <p:nvSpPr>
              <p:cNvPr id="7" name="TextBox 6">
                <a:extLst>
                  <a:ext uri="{FF2B5EF4-FFF2-40B4-BE49-F238E27FC236}">
                    <a16:creationId xmlns:a16="http://schemas.microsoft.com/office/drawing/2014/main" id="{AB545643-3D26-8544-90BA-1A2DD82E6363}"/>
                  </a:ext>
                </a:extLst>
              </p:cNvPr>
              <p:cNvSpPr txBox="1"/>
              <p:nvPr/>
            </p:nvSpPr>
            <p:spPr>
              <a:xfrm>
                <a:off x="3515302" y="1543212"/>
                <a:ext cx="861133" cy="769441"/>
              </a:xfrm>
              <a:prstGeom prst="rect">
                <a:avLst/>
              </a:prstGeom>
              <a:noFill/>
            </p:spPr>
            <p:txBody>
              <a:bodyPr wrap="none" rtlCol="0">
                <a:spAutoFit/>
              </a:bodyPr>
              <a:lstStyle/>
              <a:p>
                <a:r>
                  <a:rPr lang="en-US" sz="4400" dirty="0">
                    <a:solidFill>
                      <a:srgbClr val="FF0000"/>
                    </a:solidFill>
                    <a:latin typeface="Courier" pitchFamily="2" charset="0"/>
                  </a:rPr>
                  <a:t>=W</a:t>
                </a:r>
              </a:p>
            </p:txBody>
          </p:sp>
        </p:grpSp>
        <p:grpSp>
          <p:nvGrpSpPr>
            <p:cNvPr id="47" name="Group 46">
              <a:extLst>
                <a:ext uri="{FF2B5EF4-FFF2-40B4-BE49-F238E27FC236}">
                  <a16:creationId xmlns:a16="http://schemas.microsoft.com/office/drawing/2014/main" id="{A99E0E68-A83B-644C-B6E6-D36979A753AA}"/>
                </a:ext>
              </a:extLst>
            </p:cNvPr>
            <p:cNvGrpSpPr/>
            <p:nvPr/>
          </p:nvGrpSpPr>
          <p:grpSpPr>
            <a:xfrm>
              <a:off x="3111990" y="4423000"/>
              <a:ext cx="1423755" cy="769441"/>
              <a:chOff x="2952680" y="1543212"/>
              <a:chExt cx="1423755" cy="769441"/>
            </a:xfrm>
          </p:grpSpPr>
          <p:sp>
            <p:nvSpPr>
              <p:cNvPr id="48" name="Rectangle 47">
                <a:extLst>
                  <a:ext uri="{FF2B5EF4-FFF2-40B4-BE49-F238E27FC236}">
                    <a16:creationId xmlns:a16="http://schemas.microsoft.com/office/drawing/2014/main" id="{670F0DFE-CC39-C945-B932-A24DD664F31A}"/>
                  </a:ext>
                </a:extLst>
              </p:cNvPr>
              <p:cNvSpPr/>
              <p:nvPr/>
            </p:nvSpPr>
            <p:spPr>
              <a:xfrm>
                <a:off x="2952680" y="1573991"/>
                <a:ext cx="1410716" cy="70788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4A4A4B1-1DB7-1B46-A155-1FFE5A1B39B0}"/>
                  </a:ext>
                </a:extLst>
              </p:cNvPr>
              <p:cNvSpPr txBox="1"/>
              <p:nvPr/>
            </p:nvSpPr>
            <p:spPr>
              <a:xfrm>
                <a:off x="2959633" y="1573989"/>
                <a:ext cx="646331" cy="707886"/>
              </a:xfrm>
              <a:prstGeom prst="rect">
                <a:avLst/>
              </a:prstGeom>
              <a:noFill/>
            </p:spPr>
            <p:txBody>
              <a:bodyPr wrap="none" rtlCol="0">
                <a:spAutoFit/>
              </a:bodyPr>
              <a:lstStyle/>
              <a:p>
                <a:r>
                  <a:rPr lang="en-US" sz="2000" dirty="0">
                    <a:solidFill>
                      <a:srgbClr val="FF0000"/>
                    </a:solidFill>
                    <a:latin typeface="Courier" pitchFamily="2" charset="0"/>
                  </a:rPr>
                  <a:t>N O</a:t>
                </a:r>
              </a:p>
              <a:p>
                <a:r>
                  <a:rPr lang="en-US" sz="2000" dirty="0">
                    <a:solidFill>
                      <a:srgbClr val="FF0000"/>
                    </a:solidFill>
                    <a:latin typeface="Courier" pitchFamily="2" charset="0"/>
                  </a:rPr>
                  <a:t>L M</a:t>
                </a:r>
              </a:p>
            </p:txBody>
          </p:sp>
          <p:sp>
            <p:nvSpPr>
              <p:cNvPr id="50" name="TextBox 49">
                <a:extLst>
                  <a:ext uri="{FF2B5EF4-FFF2-40B4-BE49-F238E27FC236}">
                    <a16:creationId xmlns:a16="http://schemas.microsoft.com/office/drawing/2014/main" id="{71202C0D-10BB-0146-B477-424393FB39AA}"/>
                  </a:ext>
                </a:extLst>
              </p:cNvPr>
              <p:cNvSpPr txBox="1"/>
              <p:nvPr/>
            </p:nvSpPr>
            <p:spPr>
              <a:xfrm>
                <a:off x="3515302" y="1543212"/>
                <a:ext cx="861133" cy="769441"/>
              </a:xfrm>
              <a:prstGeom prst="rect">
                <a:avLst/>
              </a:prstGeom>
              <a:noFill/>
            </p:spPr>
            <p:txBody>
              <a:bodyPr wrap="none" rtlCol="0">
                <a:spAutoFit/>
              </a:bodyPr>
              <a:lstStyle/>
              <a:p>
                <a:r>
                  <a:rPr lang="en-US" sz="4400" dirty="0">
                    <a:solidFill>
                      <a:srgbClr val="FF0000"/>
                    </a:solidFill>
                    <a:latin typeface="Courier" pitchFamily="2" charset="0"/>
                  </a:rPr>
                  <a:t>=Y</a:t>
                </a:r>
              </a:p>
            </p:txBody>
          </p:sp>
        </p:grpSp>
        <p:grpSp>
          <p:nvGrpSpPr>
            <p:cNvPr id="51" name="Group 50">
              <a:extLst>
                <a:ext uri="{FF2B5EF4-FFF2-40B4-BE49-F238E27FC236}">
                  <a16:creationId xmlns:a16="http://schemas.microsoft.com/office/drawing/2014/main" id="{386A2CEC-B513-AA47-A614-B7507A03D375}"/>
                </a:ext>
              </a:extLst>
            </p:cNvPr>
            <p:cNvGrpSpPr/>
            <p:nvPr/>
          </p:nvGrpSpPr>
          <p:grpSpPr>
            <a:xfrm>
              <a:off x="7425069" y="1595773"/>
              <a:ext cx="1423755" cy="769441"/>
              <a:chOff x="2952680" y="1543212"/>
              <a:chExt cx="1423755" cy="769441"/>
            </a:xfrm>
          </p:grpSpPr>
          <p:sp>
            <p:nvSpPr>
              <p:cNvPr id="52" name="Rectangle 51">
                <a:extLst>
                  <a:ext uri="{FF2B5EF4-FFF2-40B4-BE49-F238E27FC236}">
                    <a16:creationId xmlns:a16="http://schemas.microsoft.com/office/drawing/2014/main" id="{4647E99F-A978-604C-8E65-AE034EF30006}"/>
                  </a:ext>
                </a:extLst>
              </p:cNvPr>
              <p:cNvSpPr/>
              <p:nvPr/>
            </p:nvSpPr>
            <p:spPr>
              <a:xfrm>
                <a:off x="2952680" y="1573991"/>
                <a:ext cx="1410716" cy="70788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3BE70CF-6B96-104D-84ED-BBF7E2AD4D03}"/>
                  </a:ext>
                </a:extLst>
              </p:cNvPr>
              <p:cNvSpPr txBox="1"/>
              <p:nvPr/>
            </p:nvSpPr>
            <p:spPr>
              <a:xfrm>
                <a:off x="2959633" y="1573989"/>
                <a:ext cx="646331" cy="707886"/>
              </a:xfrm>
              <a:prstGeom prst="rect">
                <a:avLst/>
              </a:prstGeom>
              <a:noFill/>
            </p:spPr>
            <p:txBody>
              <a:bodyPr wrap="none" rtlCol="0">
                <a:spAutoFit/>
              </a:bodyPr>
              <a:lstStyle/>
              <a:p>
                <a:r>
                  <a:rPr lang="en-US" sz="2000" dirty="0">
                    <a:solidFill>
                      <a:srgbClr val="FF0000"/>
                    </a:solidFill>
                    <a:latin typeface="Courier" pitchFamily="2" charset="0"/>
                  </a:rPr>
                  <a:t>O L</a:t>
                </a:r>
              </a:p>
              <a:p>
                <a:r>
                  <a:rPr lang="en-US" sz="2000" dirty="0">
                    <a:solidFill>
                      <a:srgbClr val="FF0000"/>
                    </a:solidFill>
                    <a:latin typeface="Courier" pitchFamily="2" charset="0"/>
                  </a:rPr>
                  <a:t>M N</a:t>
                </a:r>
              </a:p>
            </p:txBody>
          </p:sp>
          <p:sp>
            <p:nvSpPr>
              <p:cNvPr id="54" name="TextBox 53">
                <a:extLst>
                  <a:ext uri="{FF2B5EF4-FFF2-40B4-BE49-F238E27FC236}">
                    <a16:creationId xmlns:a16="http://schemas.microsoft.com/office/drawing/2014/main" id="{57A9B213-3E09-4149-9617-9D594EDA4DC5}"/>
                  </a:ext>
                </a:extLst>
              </p:cNvPr>
              <p:cNvSpPr txBox="1"/>
              <p:nvPr/>
            </p:nvSpPr>
            <p:spPr>
              <a:xfrm>
                <a:off x="3515302" y="1543212"/>
                <a:ext cx="861133" cy="769441"/>
              </a:xfrm>
              <a:prstGeom prst="rect">
                <a:avLst/>
              </a:prstGeom>
              <a:noFill/>
            </p:spPr>
            <p:txBody>
              <a:bodyPr wrap="none" rtlCol="0">
                <a:spAutoFit/>
              </a:bodyPr>
              <a:lstStyle/>
              <a:p>
                <a:r>
                  <a:rPr lang="en-US" sz="4400" dirty="0">
                    <a:solidFill>
                      <a:srgbClr val="FF0000"/>
                    </a:solidFill>
                    <a:latin typeface="Courier" pitchFamily="2" charset="0"/>
                  </a:rPr>
                  <a:t>=X</a:t>
                </a:r>
              </a:p>
            </p:txBody>
          </p:sp>
        </p:grpSp>
        <p:grpSp>
          <p:nvGrpSpPr>
            <p:cNvPr id="55" name="Group 54">
              <a:extLst>
                <a:ext uri="{FF2B5EF4-FFF2-40B4-BE49-F238E27FC236}">
                  <a16:creationId xmlns:a16="http://schemas.microsoft.com/office/drawing/2014/main" id="{1B5D8866-223A-F743-875E-8922E1B9D144}"/>
                </a:ext>
              </a:extLst>
            </p:cNvPr>
            <p:cNvGrpSpPr/>
            <p:nvPr/>
          </p:nvGrpSpPr>
          <p:grpSpPr>
            <a:xfrm>
              <a:off x="7432022" y="4423000"/>
              <a:ext cx="1423755" cy="769441"/>
              <a:chOff x="2952680" y="1543212"/>
              <a:chExt cx="1423755" cy="769441"/>
            </a:xfrm>
          </p:grpSpPr>
          <p:sp>
            <p:nvSpPr>
              <p:cNvPr id="56" name="Rectangle 55">
                <a:extLst>
                  <a:ext uri="{FF2B5EF4-FFF2-40B4-BE49-F238E27FC236}">
                    <a16:creationId xmlns:a16="http://schemas.microsoft.com/office/drawing/2014/main" id="{5EF57FEA-38C2-A64F-95AA-D93CB73B45F8}"/>
                  </a:ext>
                </a:extLst>
              </p:cNvPr>
              <p:cNvSpPr/>
              <p:nvPr/>
            </p:nvSpPr>
            <p:spPr>
              <a:xfrm>
                <a:off x="2952680" y="1573991"/>
                <a:ext cx="1410716" cy="70788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A21EC320-2A64-DD46-960B-3119919BBDEA}"/>
                  </a:ext>
                </a:extLst>
              </p:cNvPr>
              <p:cNvSpPr txBox="1"/>
              <p:nvPr/>
            </p:nvSpPr>
            <p:spPr>
              <a:xfrm>
                <a:off x="2959633" y="1573989"/>
                <a:ext cx="646331" cy="707886"/>
              </a:xfrm>
              <a:prstGeom prst="rect">
                <a:avLst/>
              </a:prstGeom>
              <a:noFill/>
            </p:spPr>
            <p:txBody>
              <a:bodyPr wrap="none" rtlCol="0">
                <a:spAutoFit/>
              </a:bodyPr>
              <a:lstStyle/>
              <a:p>
                <a:r>
                  <a:rPr lang="en-US" sz="2000" dirty="0">
                    <a:solidFill>
                      <a:srgbClr val="FF0000"/>
                    </a:solidFill>
                    <a:latin typeface="Courier" pitchFamily="2" charset="0"/>
                  </a:rPr>
                  <a:t>M N</a:t>
                </a:r>
              </a:p>
              <a:p>
                <a:r>
                  <a:rPr lang="en-US" sz="2000" dirty="0">
                    <a:solidFill>
                      <a:srgbClr val="FF0000"/>
                    </a:solidFill>
                    <a:latin typeface="Courier" pitchFamily="2" charset="0"/>
                  </a:rPr>
                  <a:t>L O</a:t>
                </a:r>
              </a:p>
            </p:txBody>
          </p:sp>
          <p:sp>
            <p:nvSpPr>
              <p:cNvPr id="58" name="TextBox 57">
                <a:extLst>
                  <a:ext uri="{FF2B5EF4-FFF2-40B4-BE49-F238E27FC236}">
                    <a16:creationId xmlns:a16="http://schemas.microsoft.com/office/drawing/2014/main" id="{E8BF0EF0-29FC-264F-BC7F-3CED4114C252}"/>
                  </a:ext>
                </a:extLst>
              </p:cNvPr>
              <p:cNvSpPr txBox="1"/>
              <p:nvPr/>
            </p:nvSpPr>
            <p:spPr>
              <a:xfrm>
                <a:off x="3515302" y="1543212"/>
                <a:ext cx="861133" cy="769441"/>
              </a:xfrm>
              <a:prstGeom prst="rect">
                <a:avLst/>
              </a:prstGeom>
              <a:noFill/>
            </p:spPr>
            <p:txBody>
              <a:bodyPr wrap="none" rtlCol="0">
                <a:spAutoFit/>
              </a:bodyPr>
              <a:lstStyle/>
              <a:p>
                <a:r>
                  <a:rPr lang="en-US" sz="4400" dirty="0">
                    <a:solidFill>
                      <a:srgbClr val="FF0000"/>
                    </a:solidFill>
                    <a:latin typeface="Courier" pitchFamily="2" charset="0"/>
                  </a:rPr>
                  <a:t>=Z</a:t>
                </a:r>
              </a:p>
            </p:txBody>
          </p:sp>
        </p:grpSp>
      </p:grpSp>
      <p:sp>
        <p:nvSpPr>
          <p:cNvPr id="42" name="TextBox 41">
            <a:extLst>
              <a:ext uri="{FF2B5EF4-FFF2-40B4-BE49-F238E27FC236}">
                <a16:creationId xmlns:a16="http://schemas.microsoft.com/office/drawing/2014/main" id="{6E4D3230-1769-E04B-9A00-2A813769EA11}"/>
              </a:ext>
            </a:extLst>
          </p:cNvPr>
          <p:cNvSpPr txBox="1"/>
          <p:nvPr/>
        </p:nvSpPr>
        <p:spPr>
          <a:xfrm>
            <a:off x="21263" y="6488668"/>
            <a:ext cx="10387524" cy="369332"/>
          </a:xfrm>
          <a:prstGeom prst="rect">
            <a:avLst/>
          </a:prstGeom>
          <a:noFill/>
        </p:spPr>
        <p:txBody>
          <a:bodyPr wrap="none" rtlCol="0">
            <a:spAutoFit/>
          </a:bodyPr>
          <a:lstStyle/>
          <a:p>
            <a:r>
              <a:rPr lang="en-US" dirty="0">
                <a:solidFill>
                  <a:schemeClr val="tx1">
                    <a:lumMod val="50000"/>
                    <a:lumOff val="50000"/>
                  </a:schemeClr>
                </a:solidFill>
              </a:rPr>
              <a:t>384-density glycerol stocks &gt;&gt; 384-density agar plates &gt;&gt; </a:t>
            </a:r>
            <a:r>
              <a:rPr lang="en-US" dirty="0"/>
              <a:t>1536-density agar plates &gt;&gt; 6144-density agar plates</a:t>
            </a:r>
          </a:p>
        </p:txBody>
      </p:sp>
      <p:sp>
        <p:nvSpPr>
          <p:cNvPr id="26" name="TextBox 25">
            <a:extLst>
              <a:ext uri="{FF2B5EF4-FFF2-40B4-BE49-F238E27FC236}">
                <a16:creationId xmlns:a16="http://schemas.microsoft.com/office/drawing/2014/main" id="{5323599B-39F8-0C4B-BFBB-22DF3C4592BA}"/>
              </a:ext>
            </a:extLst>
          </p:cNvPr>
          <p:cNvSpPr txBox="1"/>
          <p:nvPr/>
        </p:nvSpPr>
        <p:spPr>
          <a:xfrm>
            <a:off x="10648710" y="3020343"/>
            <a:ext cx="1271502" cy="646331"/>
          </a:xfrm>
          <a:prstGeom prst="rect">
            <a:avLst/>
          </a:prstGeom>
          <a:noFill/>
        </p:spPr>
        <p:txBody>
          <a:bodyPr wrap="none" rtlCol="0">
            <a:spAutoFit/>
          </a:bodyPr>
          <a:lstStyle/>
          <a:p>
            <a:r>
              <a:rPr lang="en-US" dirty="0"/>
              <a:t>Strain: FY4</a:t>
            </a:r>
          </a:p>
          <a:p>
            <a:r>
              <a:rPr lang="en-US" dirty="0"/>
              <a:t>Media: YPD</a:t>
            </a:r>
          </a:p>
        </p:txBody>
      </p:sp>
      <p:sp>
        <p:nvSpPr>
          <p:cNvPr id="3" name="Slide Number Placeholder 2">
            <a:extLst>
              <a:ext uri="{FF2B5EF4-FFF2-40B4-BE49-F238E27FC236}">
                <a16:creationId xmlns:a16="http://schemas.microsoft.com/office/drawing/2014/main" id="{4ED5A705-05CD-8140-8C7C-48F5FBEBE8CC}"/>
              </a:ext>
            </a:extLst>
          </p:cNvPr>
          <p:cNvSpPr>
            <a:spLocks noGrp="1"/>
          </p:cNvSpPr>
          <p:nvPr>
            <p:ph type="sldNum" sz="quarter" idx="12"/>
          </p:nvPr>
        </p:nvSpPr>
        <p:spPr/>
        <p:txBody>
          <a:bodyPr/>
          <a:lstStyle/>
          <a:p>
            <a:fld id="{C6D7C2C5-4DCF-C147-AD12-CEC3226FF75E}" type="slidenum">
              <a:rPr lang="en-US" smtClean="0"/>
              <a:t>10</a:t>
            </a:fld>
            <a:endParaRPr lang="en-US"/>
          </a:p>
        </p:txBody>
      </p:sp>
    </p:spTree>
    <p:extLst>
      <p:ext uri="{BB962C8B-B14F-4D97-AF65-F5344CB8AC3E}">
        <p14:creationId xmlns:p14="http://schemas.microsoft.com/office/powerpoint/2010/main" val="224757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93046-F28C-3644-A978-3472EA632CE8}"/>
              </a:ext>
            </a:extLst>
          </p:cNvPr>
          <p:cNvSpPr>
            <a:spLocks noGrp="1"/>
          </p:cNvSpPr>
          <p:nvPr>
            <p:ph idx="1"/>
          </p:nvPr>
        </p:nvSpPr>
        <p:spPr/>
        <p:txBody>
          <a:bodyPr/>
          <a:lstStyle/>
          <a:p>
            <a:pPr marL="514350" indent="-514350">
              <a:buFont typeface="+mj-lt"/>
              <a:buAutoNum type="arabicPeriod"/>
            </a:pPr>
            <a:r>
              <a:rPr lang="en-US" dirty="0">
                <a:highlight>
                  <a:srgbClr val="FFFF00"/>
                </a:highlight>
              </a:rPr>
              <a:t>Background</a:t>
            </a:r>
          </a:p>
          <a:p>
            <a:pPr marL="514350" indent="-514350">
              <a:buFont typeface="+mj-lt"/>
              <a:buAutoNum type="arabicPeriod"/>
            </a:pPr>
            <a:r>
              <a:rPr lang="en-US" dirty="0">
                <a:highlight>
                  <a:srgbClr val="FFFF00"/>
                </a:highlight>
              </a:rPr>
              <a:t>Colony based high-throughput screens (</a:t>
            </a:r>
            <a:r>
              <a:rPr lang="en-US" b="1" dirty="0">
                <a:highlight>
                  <a:srgbClr val="FFFF00"/>
                </a:highlight>
              </a:rPr>
              <a:t>CBHTS</a:t>
            </a:r>
            <a:r>
              <a:rPr lang="en-US" dirty="0">
                <a:highlight>
                  <a:srgbClr val="FFFF00"/>
                </a:highlight>
              </a:rPr>
              <a:t>)</a:t>
            </a:r>
          </a:p>
          <a:p>
            <a:pPr marL="514350" indent="-514350">
              <a:buFont typeface="+mj-lt"/>
              <a:buAutoNum type="arabicPeriod"/>
            </a:pPr>
            <a:r>
              <a:rPr lang="en-US" dirty="0"/>
              <a:t>Problem of </a:t>
            </a:r>
            <a:r>
              <a:rPr lang="en-US" b="1" dirty="0"/>
              <a:t>spatial bias </a:t>
            </a:r>
            <a:r>
              <a:rPr lang="en-US" dirty="0"/>
              <a:t>in CBHTS</a:t>
            </a:r>
          </a:p>
          <a:p>
            <a:pPr marL="514350" indent="-514350">
              <a:buFont typeface="+mj-lt"/>
              <a:buAutoNum type="arabicPeriod"/>
            </a:pPr>
            <a:r>
              <a:rPr lang="en-US" dirty="0"/>
              <a:t>How does </a:t>
            </a:r>
            <a:r>
              <a:rPr lang="en-US" b="1" dirty="0"/>
              <a:t>LI Detector </a:t>
            </a:r>
            <a:r>
              <a:rPr lang="en-US" dirty="0"/>
              <a:t>address this issue?</a:t>
            </a:r>
          </a:p>
          <a:p>
            <a:pPr marL="514350" indent="-514350">
              <a:buFont typeface="+mj-lt"/>
              <a:buAutoNum type="arabicPeriod"/>
            </a:pPr>
            <a:endParaRPr lang="en-US" dirty="0"/>
          </a:p>
          <a:p>
            <a:pPr marL="514350" indent="-514350">
              <a:buFont typeface="+mj-lt"/>
              <a:buAutoNum type="arabicPeriod"/>
            </a:pPr>
            <a:endParaRPr lang="en-US" dirty="0"/>
          </a:p>
        </p:txBody>
      </p:sp>
      <p:sp>
        <p:nvSpPr>
          <p:cNvPr id="6" name="Title 1">
            <a:extLst>
              <a:ext uri="{FF2B5EF4-FFF2-40B4-BE49-F238E27FC236}">
                <a16:creationId xmlns:a16="http://schemas.microsoft.com/office/drawing/2014/main" id="{D95A63AE-3149-7A41-B386-5564CDCDEE58}"/>
              </a:ext>
            </a:extLst>
          </p:cNvPr>
          <p:cNvSpPr txBox="1">
            <a:spLocks/>
          </p:cNvSpPr>
          <p:nvPr/>
        </p:nvSpPr>
        <p:spPr>
          <a:xfrm>
            <a:off x="1362634" y="427882"/>
            <a:ext cx="9418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Any questions so far?</a:t>
            </a:r>
          </a:p>
        </p:txBody>
      </p:sp>
      <p:sp>
        <p:nvSpPr>
          <p:cNvPr id="2" name="Slide Number Placeholder 1">
            <a:extLst>
              <a:ext uri="{FF2B5EF4-FFF2-40B4-BE49-F238E27FC236}">
                <a16:creationId xmlns:a16="http://schemas.microsoft.com/office/drawing/2014/main" id="{4BFFC450-4606-DA43-AE19-36214278AD85}"/>
              </a:ext>
            </a:extLst>
          </p:cNvPr>
          <p:cNvSpPr>
            <a:spLocks noGrp="1"/>
          </p:cNvSpPr>
          <p:nvPr>
            <p:ph type="sldNum" sz="quarter" idx="12"/>
          </p:nvPr>
        </p:nvSpPr>
        <p:spPr/>
        <p:txBody>
          <a:bodyPr/>
          <a:lstStyle/>
          <a:p>
            <a:fld id="{C6D7C2C5-4DCF-C147-AD12-CEC3226FF75E}" type="slidenum">
              <a:rPr lang="en-US" smtClean="0"/>
              <a:t>11</a:t>
            </a:fld>
            <a:endParaRPr lang="en-US"/>
          </a:p>
        </p:txBody>
      </p:sp>
    </p:spTree>
    <p:extLst>
      <p:ext uri="{BB962C8B-B14F-4D97-AF65-F5344CB8AC3E}">
        <p14:creationId xmlns:p14="http://schemas.microsoft.com/office/powerpoint/2010/main" val="84480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35CC-D60C-1344-9C17-1EE2A83E461E}"/>
              </a:ext>
            </a:extLst>
          </p:cNvPr>
          <p:cNvSpPr>
            <a:spLocks noGrp="1"/>
          </p:cNvSpPr>
          <p:nvPr>
            <p:ph type="title"/>
          </p:nvPr>
        </p:nvSpPr>
        <p:spPr>
          <a:xfrm>
            <a:off x="1335740" y="418917"/>
            <a:ext cx="9445663" cy="1325563"/>
          </a:xfrm>
        </p:spPr>
        <p:txBody>
          <a:bodyPr/>
          <a:lstStyle/>
          <a:p>
            <a:pPr algn="ctr"/>
            <a:r>
              <a:rPr lang="en-US" b="1" dirty="0"/>
              <a:t>Spatial Bias</a:t>
            </a:r>
          </a:p>
        </p:txBody>
      </p:sp>
      <p:pic>
        <p:nvPicPr>
          <p:cNvPr id="4" name="Picture 3">
            <a:extLst>
              <a:ext uri="{FF2B5EF4-FFF2-40B4-BE49-F238E27FC236}">
                <a16:creationId xmlns:a16="http://schemas.microsoft.com/office/drawing/2014/main" id="{BC70C05B-E9CB-7840-AC6E-4215772A7085}"/>
              </a:ext>
            </a:extLst>
          </p:cNvPr>
          <p:cNvPicPr>
            <a:picLocks noChangeAspect="1"/>
          </p:cNvPicPr>
          <p:nvPr/>
        </p:nvPicPr>
        <p:blipFill rotWithShape="1">
          <a:blip r:embed="rId3"/>
          <a:srcRect l="19570" t="20420" r="15485" b="13394"/>
          <a:stretch/>
        </p:blipFill>
        <p:spPr>
          <a:xfrm>
            <a:off x="322372" y="2688984"/>
            <a:ext cx="5303520" cy="3603256"/>
          </a:xfrm>
          <a:prstGeom prst="rect">
            <a:avLst/>
          </a:prstGeom>
        </p:spPr>
      </p:pic>
      <p:pic>
        <p:nvPicPr>
          <p:cNvPr id="6" name="Picture 5">
            <a:extLst>
              <a:ext uri="{FF2B5EF4-FFF2-40B4-BE49-F238E27FC236}">
                <a16:creationId xmlns:a16="http://schemas.microsoft.com/office/drawing/2014/main" id="{A5679E36-1EDF-264A-AD11-674A0BB3000D}"/>
              </a:ext>
            </a:extLst>
          </p:cNvPr>
          <p:cNvPicPr>
            <a:picLocks noChangeAspect="1"/>
          </p:cNvPicPr>
          <p:nvPr/>
        </p:nvPicPr>
        <p:blipFill rotWithShape="1">
          <a:blip r:embed="rId4"/>
          <a:srcRect l="92856" r="846"/>
          <a:stretch/>
        </p:blipFill>
        <p:spPr>
          <a:xfrm>
            <a:off x="11393424" y="2532888"/>
            <a:ext cx="722376" cy="3603256"/>
          </a:xfrm>
          <a:prstGeom prst="rect">
            <a:avLst/>
          </a:prstGeom>
        </p:spPr>
      </p:pic>
      <p:sp>
        <p:nvSpPr>
          <p:cNvPr id="3" name="TextBox 2">
            <a:extLst>
              <a:ext uri="{FF2B5EF4-FFF2-40B4-BE49-F238E27FC236}">
                <a16:creationId xmlns:a16="http://schemas.microsoft.com/office/drawing/2014/main" id="{4171DB28-9FA3-6D40-888F-3BDF99A465B9}"/>
              </a:ext>
            </a:extLst>
          </p:cNvPr>
          <p:cNvSpPr txBox="1"/>
          <p:nvPr/>
        </p:nvSpPr>
        <p:spPr>
          <a:xfrm>
            <a:off x="773362" y="1559814"/>
            <a:ext cx="10645286" cy="523220"/>
          </a:xfrm>
          <a:prstGeom prst="rect">
            <a:avLst/>
          </a:prstGeom>
          <a:noFill/>
        </p:spPr>
        <p:txBody>
          <a:bodyPr wrap="none" rtlCol="0">
            <a:spAutoFit/>
          </a:bodyPr>
          <a:lstStyle/>
          <a:p>
            <a:pPr algn="ctr"/>
            <a:r>
              <a:rPr lang="en-US" sz="2800" dirty="0"/>
              <a:t>systematic differences in colony sizes that arise due to technical reasons</a:t>
            </a:r>
          </a:p>
        </p:txBody>
      </p:sp>
      <p:pic>
        <p:nvPicPr>
          <p:cNvPr id="9" name="Picture 8">
            <a:extLst>
              <a:ext uri="{FF2B5EF4-FFF2-40B4-BE49-F238E27FC236}">
                <a16:creationId xmlns:a16="http://schemas.microsoft.com/office/drawing/2014/main" id="{BB1DBFB4-00BE-9F4E-A044-C6092ADECF02}"/>
              </a:ext>
            </a:extLst>
          </p:cNvPr>
          <p:cNvPicPr>
            <a:picLocks noChangeAspect="1"/>
          </p:cNvPicPr>
          <p:nvPr/>
        </p:nvPicPr>
        <p:blipFill rotWithShape="1">
          <a:blip r:embed="rId5"/>
          <a:srcRect l="1165" t="2161" r="54621" b="3821"/>
          <a:stretch/>
        </p:blipFill>
        <p:spPr>
          <a:xfrm>
            <a:off x="466593" y="2786228"/>
            <a:ext cx="5015077" cy="3349916"/>
          </a:xfrm>
          <a:prstGeom prst="rect">
            <a:avLst/>
          </a:prstGeom>
        </p:spPr>
      </p:pic>
      <p:sp>
        <p:nvSpPr>
          <p:cNvPr id="5" name="Slide Number Placeholder 4">
            <a:extLst>
              <a:ext uri="{FF2B5EF4-FFF2-40B4-BE49-F238E27FC236}">
                <a16:creationId xmlns:a16="http://schemas.microsoft.com/office/drawing/2014/main" id="{00B89B39-E29E-AA47-8ACA-1EBD402B89CC}"/>
              </a:ext>
            </a:extLst>
          </p:cNvPr>
          <p:cNvSpPr>
            <a:spLocks noGrp="1"/>
          </p:cNvSpPr>
          <p:nvPr>
            <p:ph type="sldNum" sz="quarter" idx="12"/>
          </p:nvPr>
        </p:nvSpPr>
        <p:spPr/>
        <p:txBody>
          <a:bodyPr/>
          <a:lstStyle/>
          <a:p>
            <a:fld id="{C6D7C2C5-4DCF-C147-AD12-CEC3226FF75E}" type="slidenum">
              <a:rPr lang="en-US" smtClean="0"/>
              <a:t>12</a:t>
            </a:fld>
            <a:endParaRPr lang="en-US"/>
          </a:p>
        </p:txBody>
      </p:sp>
    </p:spTree>
    <p:extLst>
      <p:ext uri="{BB962C8B-B14F-4D97-AF65-F5344CB8AC3E}">
        <p14:creationId xmlns:p14="http://schemas.microsoft.com/office/powerpoint/2010/main" val="128088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0" presetClass="path" presetSubtype="0" accel="50000" decel="50000" fill="hold" nodeType="withEffect">
                                  <p:stCondLst>
                                    <p:cond delay="500"/>
                                  </p:stCondLst>
                                  <p:childTnLst>
                                    <p:animMotion origin="layout" path="M -2.08333E-7 -2.96296E-6 L 0.45781 -0.00254 " pathEditMode="relative" rAng="0" ptsTypes="AA">
                                      <p:cBhvr>
                                        <p:cTn id="13" dur="3000" fill="hold"/>
                                        <p:tgtEl>
                                          <p:spTgt spid="9"/>
                                        </p:tgtEl>
                                        <p:attrNameLst>
                                          <p:attrName>ppt_x</p:attrName>
                                          <p:attrName>ppt_y</p:attrName>
                                        </p:attrNameLst>
                                      </p:cBhvr>
                                      <p:rCtr x="22891" y="-139"/>
                                    </p:animMotion>
                                  </p:childTnLst>
                                </p:cTn>
                              </p:par>
                            </p:childTnLst>
                          </p:cTn>
                        </p:par>
                        <p:par>
                          <p:cTn id="14" fill="hold">
                            <p:stCondLst>
                              <p:cond delay="350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2A62AF4-0EA3-7843-A8DA-D73EE3162F75}"/>
              </a:ext>
            </a:extLst>
          </p:cNvPr>
          <p:cNvPicPr>
            <a:picLocks noChangeAspect="1"/>
          </p:cNvPicPr>
          <p:nvPr/>
        </p:nvPicPr>
        <p:blipFill rotWithShape="1">
          <a:blip r:embed="rId3"/>
          <a:srcRect l="1165" t="2161" r="54621" b="3821"/>
          <a:stretch/>
        </p:blipFill>
        <p:spPr>
          <a:xfrm>
            <a:off x="305165" y="1877865"/>
            <a:ext cx="6039190" cy="4033992"/>
          </a:xfrm>
          <a:prstGeom prst="rect">
            <a:avLst/>
          </a:prstGeom>
        </p:spPr>
      </p:pic>
      <p:sp>
        <p:nvSpPr>
          <p:cNvPr id="13" name="Title 1">
            <a:extLst>
              <a:ext uri="{FF2B5EF4-FFF2-40B4-BE49-F238E27FC236}">
                <a16:creationId xmlns:a16="http://schemas.microsoft.com/office/drawing/2014/main" id="{DF9B7A2E-46B7-2947-91C0-8DC053034C2E}"/>
              </a:ext>
            </a:extLst>
          </p:cNvPr>
          <p:cNvSpPr txBox="1">
            <a:spLocks/>
          </p:cNvSpPr>
          <p:nvPr/>
        </p:nvSpPr>
        <p:spPr>
          <a:xfrm>
            <a:off x="1335740" y="418917"/>
            <a:ext cx="94456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Varieties of spatial bias</a:t>
            </a:r>
          </a:p>
        </p:txBody>
      </p:sp>
      <p:pic>
        <p:nvPicPr>
          <p:cNvPr id="14" name="Picture 13">
            <a:extLst>
              <a:ext uri="{FF2B5EF4-FFF2-40B4-BE49-F238E27FC236}">
                <a16:creationId xmlns:a16="http://schemas.microsoft.com/office/drawing/2014/main" id="{661584DC-E3DC-9F46-88A7-E7E8A02CAE69}"/>
              </a:ext>
            </a:extLst>
          </p:cNvPr>
          <p:cNvPicPr>
            <a:picLocks noChangeAspect="1"/>
          </p:cNvPicPr>
          <p:nvPr/>
        </p:nvPicPr>
        <p:blipFill rotWithShape="1">
          <a:blip r:embed="rId4"/>
          <a:srcRect l="-2" r="77837"/>
          <a:stretch/>
        </p:blipFill>
        <p:spPr>
          <a:xfrm>
            <a:off x="9800034" y="1916107"/>
            <a:ext cx="2101815" cy="1765881"/>
          </a:xfrm>
          <a:prstGeom prst="rect">
            <a:avLst/>
          </a:prstGeom>
        </p:spPr>
      </p:pic>
      <p:pic>
        <p:nvPicPr>
          <p:cNvPr id="15" name="Picture 14">
            <a:extLst>
              <a:ext uri="{FF2B5EF4-FFF2-40B4-BE49-F238E27FC236}">
                <a16:creationId xmlns:a16="http://schemas.microsoft.com/office/drawing/2014/main" id="{C96C406E-1E3C-5146-801D-34B4680CB9F2}"/>
              </a:ext>
            </a:extLst>
          </p:cNvPr>
          <p:cNvPicPr>
            <a:picLocks noChangeAspect="1"/>
          </p:cNvPicPr>
          <p:nvPr/>
        </p:nvPicPr>
        <p:blipFill rotWithShape="1">
          <a:blip r:embed="rId4"/>
          <a:srcRect l="23964" t="283" r="53871" b="-283"/>
          <a:stretch/>
        </p:blipFill>
        <p:spPr>
          <a:xfrm>
            <a:off x="7334290" y="1918216"/>
            <a:ext cx="2101815" cy="1765881"/>
          </a:xfrm>
          <a:prstGeom prst="rect">
            <a:avLst/>
          </a:prstGeom>
        </p:spPr>
      </p:pic>
      <p:pic>
        <p:nvPicPr>
          <p:cNvPr id="16" name="Picture 15">
            <a:extLst>
              <a:ext uri="{FF2B5EF4-FFF2-40B4-BE49-F238E27FC236}">
                <a16:creationId xmlns:a16="http://schemas.microsoft.com/office/drawing/2014/main" id="{AFC733AE-8C44-B64B-A1AE-976DE9F15D00}"/>
              </a:ext>
            </a:extLst>
          </p:cNvPr>
          <p:cNvPicPr>
            <a:picLocks noChangeAspect="1"/>
          </p:cNvPicPr>
          <p:nvPr/>
        </p:nvPicPr>
        <p:blipFill rotWithShape="1">
          <a:blip r:embed="rId4"/>
          <a:srcRect l="49497" t="-218" r="28338" b="218"/>
          <a:stretch/>
        </p:blipFill>
        <p:spPr>
          <a:xfrm>
            <a:off x="7334290" y="4068597"/>
            <a:ext cx="2101814" cy="1765880"/>
          </a:xfrm>
          <a:prstGeom prst="rect">
            <a:avLst/>
          </a:prstGeom>
        </p:spPr>
      </p:pic>
      <p:pic>
        <p:nvPicPr>
          <p:cNvPr id="17" name="Picture 16">
            <a:extLst>
              <a:ext uri="{FF2B5EF4-FFF2-40B4-BE49-F238E27FC236}">
                <a16:creationId xmlns:a16="http://schemas.microsoft.com/office/drawing/2014/main" id="{7A445B41-BECB-CE4B-86ED-3C23431D648B}"/>
              </a:ext>
            </a:extLst>
          </p:cNvPr>
          <p:cNvPicPr>
            <a:picLocks noChangeAspect="1"/>
          </p:cNvPicPr>
          <p:nvPr/>
        </p:nvPicPr>
        <p:blipFill rotWithShape="1">
          <a:blip r:embed="rId4"/>
          <a:srcRect l="72988" t="-441" b="441"/>
          <a:stretch/>
        </p:blipFill>
        <p:spPr>
          <a:xfrm>
            <a:off x="9500697" y="4068597"/>
            <a:ext cx="2561412" cy="1765879"/>
          </a:xfrm>
          <a:prstGeom prst="rect">
            <a:avLst/>
          </a:prstGeom>
        </p:spPr>
      </p:pic>
      <p:pic>
        <p:nvPicPr>
          <p:cNvPr id="19" name="Picture 18">
            <a:extLst>
              <a:ext uri="{FF2B5EF4-FFF2-40B4-BE49-F238E27FC236}">
                <a16:creationId xmlns:a16="http://schemas.microsoft.com/office/drawing/2014/main" id="{17AE3AD3-561F-8A44-BDE3-E77C9B4382F6}"/>
              </a:ext>
            </a:extLst>
          </p:cNvPr>
          <p:cNvPicPr>
            <a:picLocks noChangeAspect="1"/>
          </p:cNvPicPr>
          <p:nvPr/>
        </p:nvPicPr>
        <p:blipFill rotWithShape="1">
          <a:blip r:embed="rId5"/>
          <a:srcRect l="92856" r="846"/>
          <a:stretch/>
        </p:blipFill>
        <p:spPr>
          <a:xfrm>
            <a:off x="6476536" y="1766712"/>
            <a:ext cx="857754" cy="4278530"/>
          </a:xfrm>
          <a:prstGeom prst="rect">
            <a:avLst/>
          </a:prstGeom>
        </p:spPr>
      </p:pic>
      <p:sp>
        <p:nvSpPr>
          <p:cNvPr id="21" name="Rectangle 20">
            <a:extLst>
              <a:ext uri="{FF2B5EF4-FFF2-40B4-BE49-F238E27FC236}">
                <a16:creationId xmlns:a16="http://schemas.microsoft.com/office/drawing/2014/main" id="{1DA326BF-4C7F-284F-B4CE-65B3F2E07DBC}"/>
              </a:ext>
            </a:extLst>
          </p:cNvPr>
          <p:cNvSpPr>
            <a:spLocks noChangeAspect="1"/>
          </p:cNvSpPr>
          <p:nvPr/>
        </p:nvSpPr>
        <p:spPr>
          <a:xfrm>
            <a:off x="4316225" y="4677216"/>
            <a:ext cx="548640" cy="548640"/>
          </a:xfrm>
          <a:prstGeom prst="rect">
            <a:avLst/>
          </a:pr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1D9945-601C-A44D-9F46-E89885BA6AFA}"/>
              </a:ext>
            </a:extLst>
          </p:cNvPr>
          <p:cNvSpPr>
            <a:spLocks noChangeAspect="1"/>
          </p:cNvSpPr>
          <p:nvPr/>
        </p:nvSpPr>
        <p:spPr>
          <a:xfrm>
            <a:off x="1762055" y="4677216"/>
            <a:ext cx="548640" cy="548640"/>
          </a:xfrm>
          <a:prstGeom prst="rect">
            <a:avLst/>
          </a:pr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6854111-7A44-FE49-A4BF-0F0D77EE112E}"/>
              </a:ext>
            </a:extLst>
          </p:cNvPr>
          <p:cNvSpPr>
            <a:spLocks noGrp="1"/>
          </p:cNvSpPr>
          <p:nvPr>
            <p:ph type="sldNum" sz="quarter" idx="12"/>
          </p:nvPr>
        </p:nvSpPr>
        <p:spPr/>
        <p:txBody>
          <a:bodyPr/>
          <a:lstStyle/>
          <a:p>
            <a:fld id="{C6D7C2C5-4DCF-C147-AD12-CEC3226FF75E}" type="slidenum">
              <a:rPr lang="en-US" smtClean="0"/>
              <a:t>13</a:t>
            </a:fld>
            <a:endParaRPr lang="en-US"/>
          </a:p>
        </p:txBody>
      </p:sp>
    </p:spTree>
    <p:extLst>
      <p:ext uri="{BB962C8B-B14F-4D97-AF65-F5344CB8AC3E}">
        <p14:creationId xmlns:p14="http://schemas.microsoft.com/office/powerpoint/2010/main" val="426649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3EF01AF-D05C-5549-9C95-4713BC543AE3}"/>
              </a:ext>
            </a:extLst>
          </p:cNvPr>
          <p:cNvSpPr>
            <a:spLocks noGrp="1"/>
          </p:cNvSpPr>
          <p:nvPr>
            <p:ph type="title"/>
          </p:nvPr>
        </p:nvSpPr>
        <p:spPr>
          <a:xfrm>
            <a:off x="1335740" y="418917"/>
            <a:ext cx="9445663" cy="1325563"/>
          </a:xfrm>
        </p:spPr>
        <p:txBody>
          <a:bodyPr/>
          <a:lstStyle/>
          <a:p>
            <a:pPr algn="ctr"/>
            <a:r>
              <a:rPr lang="en-US" b="1" dirty="0"/>
              <a:t>Correcting for spatial bias is a huge challenge</a:t>
            </a:r>
          </a:p>
        </p:txBody>
      </p:sp>
      <p:sp>
        <p:nvSpPr>
          <p:cNvPr id="14" name="Rectangle 13">
            <a:extLst>
              <a:ext uri="{FF2B5EF4-FFF2-40B4-BE49-F238E27FC236}">
                <a16:creationId xmlns:a16="http://schemas.microsoft.com/office/drawing/2014/main" id="{0ECEE2E5-1425-1C4C-91C1-FF5C06988150}"/>
              </a:ext>
            </a:extLst>
          </p:cNvPr>
          <p:cNvSpPr/>
          <p:nvPr/>
        </p:nvSpPr>
        <p:spPr>
          <a:xfrm>
            <a:off x="1090550" y="2972663"/>
            <a:ext cx="10010899" cy="830997"/>
          </a:xfrm>
          <a:prstGeom prst="rect">
            <a:avLst/>
          </a:prstGeom>
          <a:ln w="25400">
            <a:noFill/>
          </a:ln>
          <a:effectLst/>
        </p:spPr>
        <p:txBody>
          <a:bodyPr wrap="square">
            <a:spAutoFit/>
          </a:bodyPr>
          <a:lstStyle/>
          <a:p>
            <a:r>
              <a:rPr lang="en-US" sz="2800" i="1" dirty="0"/>
              <a:t>“The environment can rarely be maintained constant across plates”</a:t>
            </a:r>
          </a:p>
          <a:p>
            <a:r>
              <a:rPr lang="en-US" sz="2000" dirty="0"/>
              <a:t>- </a:t>
            </a:r>
            <a:r>
              <a:rPr lang="en-US" sz="2000" dirty="0" err="1"/>
              <a:t>Zackrisson</a:t>
            </a:r>
            <a:r>
              <a:rPr lang="en-US" sz="2000" dirty="0"/>
              <a:t> et al. 2016</a:t>
            </a:r>
          </a:p>
        </p:txBody>
      </p:sp>
      <p:sp>
        <p:nvSpPr>
          <p:cNvPr id="15" name="Rectangle 14">
            <a:extLst>
              <a:ext uri="{FF2B5EF4-FFF2-40B4-BE49-F238E27FC236}">
                <a16:creationId xmlns:a16="http://schemas.microsoft.com/office/drawing/2014/main" id="{58B4B4D6-F0F5-7F4C-8C60-59630B9818C1}"/>
              </a:ext>
            </a:extLst>
          </p:cNvPr>
          <p:cNvSpPr/>
          <p:nvPr/>
        </p:nvSpPr>
        <p:spPr>
          <a:xfrm>
            <a:off x="1090550" y="2972663"/>
            <a:ext cx="10010899" cy="1261884"/>
          </a:xfrm>
          <a:prstGeom prst="rect">
            <a:avLst/>
          </a:prstGeom>
          <a:ln w="25400">
            <a:noFill/>
          </a:ln>
          <a:effectLst/>
        </p:spPr>
        <p:txBody>
          <a:bodyPr wrap="square">
            <a:spAutoFit/>
          </a:bodyPr>
          <a:lstStyle/>
          <a:p>
            <a:r>
              <a:rPr lang="en-US" sz="2800" i="1" dirty="0"/>
              <a:t>“The environment can rarely be maintained constant </a:t>
            </a:r>
            <a:r>
              <a:rPr lang="en-US" sz="2800" i="1" strike="sngStrike" dirty="0">
                <a:solidFill>
                  <a:srgbClr val="C00000"/>
                </a:solidFill>
              </a:rPr>
              <a:t>across plates 	</a:t>
            </a:r>
            <a:r>
              <a:rPr lang="en-US" sz="2800" i="1" dirty="0"/>
              <a:t>																		on a plate”</a:t>
            </a:r>
          </a:p>
          <a:p>
            <a:r>
              <a:rPr lang="en-US" sz="2000" dirty="0"/>
              <a:t>- Saurin Parikh</a:t>
            </a:r>
          </a:p>
        </p:txBody>
      </p:sp>
      <p:sp>
        <p:nvSpPr>
          <p:cNvPr id="2" name="Slide Number Placeholder 1">
            <a:extLst>
              <a:ext uri="{FF2B5EF4-FFF2-40B4-BE49-F238E27FC236}">
                <a16:creationId xmlns:a16="http://schemas.microsoft.com/office/drawing/2014/main" id="{AB6B7E3B-1704-E541-831E-AB0935BFE88C}"/>
              </a:ext>
            </a:extLst>
          </p:cNvPr>
          <p:cNvSpPr>
            <a:spLocks noGrp="1"/>
          </p:cNvSpPr>
          <p:nvPr>
            <p:ph type="sldNum" sz="quarter" idx="12"/>
          </p:nvPr>
        </p:nvSpPr>
        <p:spPr/>
        <p:txBody>
          <a:bodyPr/>
          <a:lstStyle/>
          <a:p>
            <a:fld id="{C6D7C2C5-4DCF-C147-AD12-CEC3226FF75E}" type="slidenum">
              <a:rPr lang="en-US" smtClean="0"/>
              <a:t>14</a:t>
            </a:fld>
            <a:endParaRPr lang="en-US"/>
          </a:p>
        </p:txBody>
      </p:sp>
    </p:spTree>
    <p:extLst>
      <p:ext uri="{BB962C8B-B14F-4D97-AF65-F5344CB8AC3E}">
        <p14:creationId xmlns:p14="http://schemas.microsoft.com/office/powerpoint/2010/main" val="352269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5" grpId="0"/>
      <p:bldP spid="1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3443F1-2AE9-1542-8C3B-DB42398B476D}"/>
              </a:ext>
            </a:extLst>
          </p:cNvPr>
          <p:cNvSpPr txBox="1"/>
          <p:nvPr/>
        </p:nvSpPr>
        <p:spPr>
          <a:xfrm>
            <a:off x="946093" y="3018120"/>
            <a:ext cx="458780" cy="523220"/>
          </a:xfrm>
          <a:prstGeom prst="rect">
            <a:avLst/>
          </a:prstGeom>
          <a:noFill/>
        </p:spPr>
        <p:txBody>
          <a:bodyPr wrap="none" rtlCol="0">
            <a:spAutoFit/>
          </a:bodyPr>
          <a:lstStyle/>
          <a:p>
            <a:r>
              <a:rPr lang="en-US" sz="2800" dirty="0"/>
              <a:t>1.</a:t>
            </a:r>
          </a:p>
        </p:txBody>
      </p:sp>
      <p:sp>
        <p:nvSpPr>
          <p:cNvPr id="21" name="TextBox 20">
            <a:extLst>
              <a:ext uri="{FF2B5EF4-FFF2-40B4-BE49-F238E27FC236}">
                <a16:creationId xmlns:a16="http://schemas.microsoft.com/office/drawing/2014/main" id="{4BB95B0E-7A70-5A47-9859-9CA4821DCFFE}"/>
              </a:ext>
            </a:extLst>
          </p:cNvPr>
          <p:cNvSpPr txBox="1"/>
          <p:nvPr/>
        </p:nvSpPr>
        <p:spPr>
          <a:xfrm>
            <a:off x="1373168" y="6439083"/>
            <a:ext cx="9445663" cy="246221"/>
          </a:xfrm>
          <a:prstGeom prst="rect">
            <a:avLst/>
          </a:prstGeom>
          <a:noFill/>
          <a:ln>
            <a:noFill/>
          </a:ln>
        </p:spPr>
        <p:txBody>
          <a:bodyPr wrap="square" rtlCol="0">
            <a:spAutoFit/>
          </a:bodyPr>
          <a:lstStyle/>
          <a:p>
            <a:pPr algn="ctr"/>
            <a:r>
              <a:rPr lang="en-US" sz="1000" b="1" dirty="0">
                <a:solidFill>
                  <a:schemeClr val="tx1">
                    <a:lumMod val="65000"/>
                    <a:lumOff val="35000"/>
                  </a:schemeClr>
                </a:solidFill>
              </a:rPr>
              <a:t>Collins et al. 2006, </a:t>
            </a:r>
            <a:r>
              <a:rPr lang="en-US" sz="1000" b="1" dirty="0" err="1">
                <a:solidFill>
                  <a:schemeClr val="tx1">
                    <a:lumMod val="65000"/>
                    <a:lumOff val="35000"/>
                  </a:schemeClr>
                </a:solidFill>
              </a:rPr>
              <a:t>Baryshnikova</a:t>
            </a:r>
            <a:r>
              <a:rPr lang="en-US" sz="1000" b="1" dirty="0">
                <a:solidFill>
                  <a:schemeClr val="tx1">
                    <a:lumMod val="65000"/>
                    <a:lumOff val="35000"/>
                  </a:schemeClr>
                </a:solidFill>
              </a:rPr>
              <a:t> et al. 2010, </a:t>
            </a:r>
            <a:r>
              <a:rPr lang="en-US" sz="1000" b="1" dirty="0" err="1">
                <a:solidFill>
                  <a:schemeClr val="tx1">
                    <a:lumMod val="65000"/>
                    <a:lumOff val="35000"/>
                  </a:schemeClr>
                </a:solidFill>
              </a:rPr>
              <a:t>Wagih</a:t>
            </a:r>
            <a:r>
              <a:rPr lang="en-US" sz="1000" b="1" dirty="0">
                <a:solidFill>
                  <a:schemeClr val="tx1">
                    <a:lumMod val="65000"/>
                    <a:lumOff val="35000"/>
                  </a:schemeClr>
                </a:solidFill>
              </a:rPr>
              <a:t> et al. 2013, Young et al. 2013, Bean et al. 2014, </a:t>
            </a:r>
            <a:r>
              <a:rPr lang="en-US" sz="1000" b="1" dirty="0" err="1">
                <a:solidFill>
                  <a:schemeClr val="tx1">
                    <a:lumMod val="65000"/>
                    <a:lumOff val="35000"/>
                  </a:schemeClr>
                </a:solidFill>
              </a:rPr>
              <a:t>Zackrisson</a:t>
            </a:r>
            <a:r>
              <a:rPr lang="en-US" sz="1000" b="1" dirty="0">
                <a:solidFill>
                  <a:schemeClr val="tx1">
                    <a:lumMod val="65000"/>
                    <a:lumOff val="35000"/>
                  </a:schemeClr>
                </a:solidFill>
              </a:rPr>
              <a:t> et al. 2016</a:t>
            </a:r>
          </a:p>
        </p:txBody>
      </p:sp>
      <p:sp>
        <p:nvSpPr>
          <p:cNvPr id="7" name="TextBox 6">
            <a:extLst>
              <a:ext uri="{FF2B5EF4-FFF2-40B4-BE49-F238E27FC236}">
                <a16:creationId xmlns:a16="http://schemas.microsoft.com/office/drawing/2014/main" id="{C03B8309-C9AC-9641-9961-7E957F11BC6D}"/>
              </a:ext>
            </a:extLst>
          </p:cNvPr>
          <p:cNvSpPr txBox="1"/>
          <p:nvPr/>
        </p:nvSpPr>
        <p:spPr>
          <a:xfrm>
            <a:off x="946093" y="4935883"/>
            <a:ext cx="458780" cy="523220"/>
          </a:xfrm>
          <a:prstGeom prst="rect">
            <a:avLst/>
          </a:prstGeom>
          <a:noFill/>
        </p:spPr>
        <p:txBody>
          <a:bodyPr wrap="none" rtlCol="0">
            <a:spAutoFit/>
          </a:bodyPr>
          <a:lstStyle/>
          <a:p>
            <a:r>
              <a:rPr lang="en-US" sz="2800" dirty="0"/>
              <a:t>2.</a:t>
            </a:r>
          </a:p>
        </p:txBody>
      </p:sp>
      <p:pic>
        <p:nvPicPr>
          <p:cNvPr id="8" name="Picture 7">
            <a:extLst>
              <a:ext uri="{FF2B5EF4-FFF2-40B4-BE49-F238E27FC236}">
                <a16:creationId xmlns:a16="http://schemas.microsoft.com/office/drawing/2014/main" id="{84E41C29-7016-C148-A4B1-4D0EACBD9181}"/>
              </a:ext>
            </a:extLst>
          </p:cNvPr>
          <p:cNvPicPr>
            <a:picLocks noChangeAspect="1"/>
          </p:cNvPicPr>
          <p:nvPr/>
        </p:nvPicPr>
        <p:blipFill>
          <a:blip r:embed="rId3"/>
          <a:stretch>
            <a:fillRect/>
          </a:stretch>
        </p:blipFill>
        <p:spPr>
          <a:xfrm>
            <a:off x="2001390" y="4180802"/>
            <a:ext cx="3831020" cy="2135683"/>
          </a:xfrm>
          <a:prstGeom prst="rect">
            <a:avLst/>
          </a:prstGeom>
        </p:spPr>
      </p:pic>
      <p:sp>
        <p:nvSpPr>
          <p:cNvPr id="13" name="Title 1">
            <a:extLst>
              <a:ext uri="{FF2B5EF4-FFF2-40B4-BE49-F238E27FC236}">
                <a16:creationId xmlns:a16="http://schemas.microsoft.com/office/drawing/2014/main" id="{E3EF01AF-D05C-5549-9C95-4713BC543AE3}"/>
              </a:ext>
            </a:extLst>
          </p:cNvPr>
          <p:cNvSpPr>
            <a:spLocks noGrp="1"/>
          </p:cNvSpPr>
          <p:nvPr>
            <p:ph type="title"/>
          </p:nvPr>
        </p:nvSpPr>
        <p:spPr>
          <a:xfrm>
            <a:off x="1335740" y="418917"/>
            <a:ext cx="9445663" cy="1325563"/>
          </a:xfrm>
        </p:spPr>
        <p:txBody>
          <a:bodyPr/>
          <a:lstStyle/>
          <a:p>
            <a:pPr algn="ctr"/>
            <a:r>
              <a:rPr lang="en-US" b="1" dirty="0"/>
              <a:t>Existing Methods of Spatial Bias Correction</a:t>
            </a:r>
          </a:p>
        </p:txBody>
      </p:sp>
      <p:sp>
        <p:nvSpPr>
          <p:cNvPr id="2" name="Slide Number Placeholder 1">
            <a:extLst>
              <a:ext uri="{FF2B5EF4-FFF2-40B4-BE49-F238E27FC236}">
                <a16:creationId xmlns:a16="http://schemas.microsoft.com/office/drawing/2014/main" id="{AB6B7E3B-1704-E541-831E-AB0935BFE88C}"/>
              </a:ext>
            </a:extLst>
          </p:cNvPr>
          <p:cNvSpPr>
            <a:spLocks noGrp="1"/>
          </p:cNvSpPr>
          <p:nvPr>
            <p:ph type="sldNum" sz="quarter" idx="12"/>
          </p:nvPr>
        </p:nvSpPr>
        <p:spPr/>
        <p:txBody>
          <a:bodyPr/>
          <a:lstStyle/>
          <a:p>
            <a:fld id="{C6D7C2C5-4DCF-C147-AD12-CEC3226FF75E}" type="slidenum">
              <a:rPr lang="en-US" smtClean="0"/>
              <a:t>15</a:t>
            </a:fld>
            <a:endParaRPr lang="en-US"/>
          </a:p>
        </p:txBody>
      </p:sp>
      <p:sp>
        <p:nvSpPr>
          <p:cNvPr id="4" name="TextBox 3">
            <a:extLst>
              <a:ext uri="{FF2B5EF4-FFF2-40B4-BE49-F238E27FC236}">
                <a16:creationId xmlns:a16="http://schemas.microsoft.com/office/drawing/2014/main" id="{597FB27B-720D-5245-8C78-ED23EA843CFD}"/>
              </a:ext>
            </a:extLst>
          </p:cNvPr>
          <p:cNvSpPr txBox="1"/>
          <p:nvPr/>
        </p:nvSpPr>
        <p:spPr>
          <a:xfrm>
            <a:off x="2823174" y="1972974"/>
            <a:ext cx="2060179" cy="523220"/>
          </a:xfrm>
          <a:prstGeom prst="rect">
            <a:avLst/>
          </a:prstGeom>
          <a:noFill/>
        </p:spPr>
        <p:txBody>
          <a:bodyPr wrap="none" rtlCol="0">
            <a:spAutoFit/>
          </a:bodyPr>
          <a:lstStyle/>
          <a:p>
            <a:r>
              <a:rPr lang="en-US" sz="2800" dirty="0"/>
              <a:t>Assumptions</a:t>
            </a:r>
          </a:p>
        </p:txBody>
      </p:sp>
      <p:sp>
        <p:nvSpPr>
          <p:cNvPr id="16" name="TextBox 15">
            <a:extLst>
              <a:ext uri="{FF2B5EF4-FFF2-40B4-BE49-F238E27FC236}">
                <a16:creationId xmlns:a16="http://schemas.microsoft.com/office/drawing/2014/main" id="{1C55172E-DF67-EC45-B889-131DCA598AE1}"/>
              </a:ext>
            </a:extLst>
          </p:cNvPr>
          <p:cNvSpPr txBox="1"/>
          <p:nvPr/>
        </p:nvSpPr>
        <p:spPr>
          <a:xfrm>
            <a:off x="7928040" y="1972974"/>
            <a:ext cx="1791196" cy="523220"/>
          </a:xfrm>
          <a:prstGeom prst="rect">
            <a:avLst/>
          </a:prstGeom>
          <a:noFill/>
        </p:spPr>
        <p:txBody>
          <a:bodyPr wrap="none" rtlCol="0">
            <a:spAutoFit/>
          </a:bodyPr>
          <a:lstStyle/>
          <a:p>
            <a:r>
              <a:rPr lang="en-US" sz="2800" dirty="0"/>
              <a:t>Limitations</a:t>
            </a:r>
          </a:p>
        </p:txBody>
      </p:sp>
      <p:grpSp>
        <p:nvGrpSpPr>
          <p:cNvPr id="6" name="Group 5">
            <a:extLst>
              <a:ext uri="{FF2B5EF4-FFF2-40B4-BE49-F238E27FC236}">
                <a16:creationId xmlns:a16="http://schemas.microsoft.com/office/drawing/2014/main" id="{3EA747B4-9AD1-764C-85BA-EF8EEF36D40D}"/>
              </a:ext>
            </a:extLst>
          </p:cNvPr>
          <p:cNvGrpSpPr/>
          <p:nvPr/>
        </p:nvGrpSpPr>
        <p:grpSpPr>
          <a:xfrm>
            <a:off x="1822324" y="2662990"/>
            <a:ext cx="4048507" cy="1387058"/>
            <a:chOff x="2444604" y="2651578"/>
            <a:chExt cx="4048507" cy="1387058"/>
          </a:xfrm>
        </p:grpSpPr>
        <p:pic>
          <p:nvPicPr>
            <p:cNvPr id="9" name="Picture 8">
              <a:extLst>
                <a:ext uri="{FF2B5EF4-FFF2-40B4-BE49-F238E27FC236}">
                  <a16:creationId xmlns:a16="http://schemas.microsoft.com/office/drawing/2014/main" id="{8BB327B2-ECBB-8C40-A6EB-5DFAA5B1F576}"/>
                </a:ext>
              </a:extLst>
            </p:cNvPr>
            <p:cNvPicPr>
              <a:picLocks noChangeAspect="1"/>
            </p:cNvPicPr>
            <p:nvPr/>
          </p:nvPicPr>
          <p:blipFill>
            <a:blip r:embed="rId4"/>
            <a:stretch>
              <a:fillRect/>
            </a:stretch>
          </p:blipFill>
          <p:spPr>
            <a:xfrm>
              <a:off x="2634922" y="2651578"/>
              <a:ext cx="3681244" cy="977506"/>
            </a:xfrm>
            <a:prstGeom prst="rect">
              <a:avLst/>
            </a:prstGeom>
          </p:spPr>
        </p:pic>
        <p:sp>
          <p:nvSpPr>
            <p:cNvPr id="5" name="TextBox 4">
              <a:extLst>
                <a:ext uri="{FF2B5EF4-FFF2-40B4-BE49-F238E27FC236}">
                  <a16:creationId xmlns:a16="http://schemas.microsoft.com/office/drawing/2014/main" id="{7E0A004B-6AB9-044D-8E11-9C205BD7E895}"/>
                </a:ext>
              </a:extLst>
            </p:cNvPr>
            <p:cNvSpPr txBox="1"/>
            <p:nvPr/>
          </p:nvSpPr>
          <p:spPr>
            <a:xfrm>
              <a:off x="3854369" y="3669304"/>
              <a:ext cx="1035861" cy="369332"/>
            </a:xfrm>
            <a:prstGeom prst="rect">
              <a:avLst/>
            </a:prstGeom>
            <a:noFill/>
          </p:spPr>
          <p:txBody>
            <a:bodyPr wrap="none" rtlCol="0">
              <a:spAutoFit/>
            </a:bodyPr>
            <a:lstStyle/>
            <a:p>
              <a:r>
                <a:rPr lang="en-US" i="1" dirty="0"/>
                <a:t>wild type</a:t>
              </a:r>
            </a:p>
          </p:txBody>
        </p:sp>
        <p:sp>
          <p:nvSpPr>
            <p:cNvPr id="18" name="TextBox 17">
              <a:extLst>
                <a:ext uri="{FF2B5EF4-FFF2-40B4-BE49-F238E27FC236}">
                  <a16:creationId xmlns:a16="http://schemas.microsoft.com/office/drawing/2014/main" id="{8A4FE08F-0C01-A141-9EB2-64C66BB2E74E}"/>
                </a:ext>
              </a:extLst>
            </p:cNvPr>
            <p:cNvSpPr txBox="1"/>
            <p:nvPr/>
          </p:nvSpPr>
          <p:spPr>
            <a:xfrm>
              <a:off x="2444604" y="3669304"/>
              <a:ext cx="1157112" cy="369332"/>
            </a:xfrm>
            <a:prstGeom prst="rect">
              <a:avLst/>
            </a:prstGeom>
            <a:noFill/>
          </p:spPr>
          <p:txBody>
            <a:bodyPr wrap="none" rtlCol="0">
              <a:spAutoFit/>
            </a:bodyPr>
            <a:lstStyle/>
            <a:p>
              <a:r>
                <a:rPr lang="en-US" i="1" dirty="0"/>
                <a:t>mutant #1</a:t>
              </a:r>
            </a:p>
          </p:txBody>
        </p:sp>
        <p:sp>
          <p:nvSpPr>
            <p:cNvPr id="19" name="TextBox 18">
              <a:extLst>
                <a:ext uri="{FF2B5EF4-FFF2-40B4-BE49-F238E27FC236}">
                  <a16:creationId xmlns:a16="http://schemas.microsoft.com/office/drawing/2014/main" id="{D8A305F9-8765-564B-9644-83F017DA346C}"/>
                </a:ext>
              </a:extLst>
            </p:cNvPr>
            <p:cNvSpPr txBox="1"/>
            <p:nvPr/>
          </p:nvSpPr>
          <p:spPr>
            <a:xfrm>
              <a:off x="5335999" y="3669304"/>
              <a:ext cx="1157112" cy="369332"/>
            </a:xfrm>
            <a:prstGeom prst="rect">
              <a:avLst/>
            </a:prstGeom>
            <a:noFill/>
          </p:spPr>
          <p:txBody>
            <a:bodyPr wrap="none" rtlCol="0">
              <a:spAutoFit/>
            </a:bodyPr>
            <a:lstStyle/>
            <a:p>
              <a:r>
                <a:rPr lang="en-US" i="1" dirty="0"/>
                <a:t>mutant #2</a:t>
              </a:r>
            </a:p>
          </p:txBody>
        </p:sp>
      </p:grpSp>
      <p:cxnSp>
        <p:nvCxnSpPr>
          <p:cNvPr id="20" name="Straight Connector 19">
            <a:extLst>
              <a:ext uri="{FF2B5EF4-FFF2-40B4-BE49-F238E27FC236}">
                <a16:creationId xmlns:a16="http://schemas.microsoft.com/office/drawing/2014/main" id="{4AA27A7C-45BB-0040-B6E7-037CCEC48042}"/>
              </a:ext>
            </a:extLst>
          </p:cNvPr>
          <p:cNvCxnSpPr/>
          <p:nvPr/>
        </p:nvCxnSpPr>
        <p:spPr>
          <a:xfrm>
            <a:off x="625033" y="2520824"/>
            <a:ext cx="10717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DDB4F9-C3AD-3340-BA90-1800276E67B3}"/>
              </a:ext>
            </a:extLst>
          </p:cNvPr>
          <p:cNvCxnSpPr/>
          <p:nvPr/>
        </p:nvCxnSpPr>
        <p:spPr>
          <a:xfrm>
            <a:off x="620760" y="4038636"/>
            <a:ext cx="10717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CA45D2-265B-6E40-A8E6-BF5F466CD147}"/>
              </a:ext>
            </a:extLst>
          </p:cNvPr>
          <p:cNvCxnSpPr/>
          <p:nvPr/>
        </p:nvCxnSpPr>
        <p:spPr>
          <a:xfrm>
            <a:off x="630525" y="6357351"/>
            <a:ext cx="10717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EC5ED6-ACBB-3A4F-BC22-385F954258D1}"/>
              </a:ext>
            </a:extLst>
          </p:cNvPr>
          <p:cNvCxnSpPr>
            <a:cxnSpLocks/>
          </p:cNvCxnSpPr>
          <p:nvPr/>
        </p:nvCxnSpPr>
        <p:spPr>
          <a:xfrm>
            <a:off x="620760" y="2520824"/>
            <a:ext cx="0" cy="3835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BCF173-D9BE-AC44-B4F2-FB4B04CD8039}"/>
              </a:ext>
            </a:extLst>
          </p:cNvPr>
          <p:cNvCxnSpPr>
            <a:cxnSpLocks/>
          </p:cNvCxnSpPr>
          <p:nvPr/>
        </p:nvCxnSpPr>
        <p:spPr>
          <a:xfrm>
            <a:off x="11335608" y="2520824"/>
            <a:ext cx="0" cy="3835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AA104F6-40D6-C743-BFAD-3679B7E44729}"/>
              </a:ext>
            </a:extLst>
          </p:cNvPr>
          <p:cNvCxnSpPr>
            <a:cxnSpLocks/>
          </p:cNvCxnSpPr>
          <p:nvPr/>
        </p:nvCxnSpPr>
        <p:spPr>
          <a:xfrm>
            <a:off x="6395147" y="2520824"/>
            <a:ext cx="0" cy="3835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0EEBBD7-5E14-8F4F-A7D4-C5D1C5A1760E}"/>
              </a:ext>
            </a:extLst>
          </p:cNvPr>
          <p:cNvCxnSpPr>
            <a:cxnSpLocks/>
          </p:cNvCxnSpPr>
          <p:nvPr/>
        </p:nvCxnSpPr>
        <p:spPr>
          <a:xfrm>
            <a:off x="1651456" y="2520824"/>
            <a:ext cx="0" cy="3835526"/>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9E0E7F8-FDE0-5841-B5D1-5DBB853678ED}"/>
              </a:ext>
            </a:extLst>
          </p:cNvPr>
          <p:cNvSpPr txBox="1"/>
          <p:nvPr/>
        </p:nvSpPr>
        <p:spPr>
          <a:xfrm>
            <a:off x="6489089" y="2648788"/>
            <a:ext cx="47568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Small fitness effects cannot be observed</a:t>
            </a:r>
          </a:p>
        </p:txBody>
      </p:sp>
      <p:sp>
        <p:nvSpPr>
          <p:cNvPr id="31" name="TextBox 30">
            <a:extLst>
              <a:ext uri="{FF2B5EF4-FFF2-40B4-BE49-F238E27FC236}">
                <a16:creationId xmlns:a16="http://schemas.microsoft.com/office/drawing/2014/main" id="{367D6F1F-7FD1-984E-A25F-F21BA390C80A}"/>
              </a:ext>
            </a:extLst>
          </p:cNvPr>
          <p:cNvSpPr txBox="1"/>
          <p:nvPr/>
        </p:nvSpPr>
        <p:spPr>
          <a:xfrm>
            <a:off x="6484853" y="4079503"/>
            <a:ext cx="475681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Screens with fewer plates</a:t>
            </a:r>
          </a:p>
          <a:p>
            <a:pPr marL="285750" indent="-285750">
              <a:buFont typeface="Arial" panose="020B0604020202020204" pitchFamily="34" charset="0"/>
              <a:buChar char="•"/>
            </a:pPr>
            <a:r>
              <a:rPr lang="en-US" dirty="0"/>
              <a:t>Screens with fewer mutants</a:t>
            </a:r>
          </a:p>
          <a:p>
            <a:pPr marL="285750" indent="-285750">
              <a:buFont typeface="Arial" panose="020B0604020202020204" pitchFamily="34" charset="0"/>
              <a:buChar char="•"/>
            </a:pPr>
            <a:r>
              <a:rPr lang="en-US" dirty="0"/>
              <a:t>Conditions producing polarizing fitness effects</a:t>
            </a:r>
          </a:p>
          <a:p>
            <a:pPr marL="285750" indent="-285750">
              <a:buFont typeface="Arial" panose="020B0604020202020204" pitchFamily="34" charset="0"/>
              <a:buChar char="•"/>
            </a:pPr>
            <a:r>
              <a:rPr lang="en-US" dirty="0"/>
              <a:t>Testing the uncharacterized genome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Anything less than a genome-wise screen in ’normal’ condition</a:t>
            </a:r>
          </a:p>
        </p:txBody>
      </p:sp>
    </p:spTree>
    <p:extLst>
      <p:ext uri="{BB962C8B-B14F-4D97-AF65-F5344CB8AC3E}">
        <p14:creationId xmlns:p14="http://schemas.microsoft.com/office/powerpoint/2010/main" val="774844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93046-F28C-3644-A978-3472EA632CE8}"/>
              </a:ext>
            </a:extLst>
          </p:cNvPr>
          <p:cNvSpPr>
            <a:spLocks noGrp="1"/>
          </p:cNvSpPr>
          <p:nvPr>
            <p:ph idx="1"/>
          </p:nvPr>
        </p:nvSpPr>
        <p:spPr/>
        <p:txBody>
          <a:bodyPr/>
          <a:lstStyle/>
          <a:p>
            <a:pPr marL="514350" indent="-514350">
              <a:buFont typeface="+mj-lt"/>
              <a:buAutoNum type="arabicPeriod"/>
            </a:pPr>
            <a:r>
              <a:rPr lang="en-US" dirty="0"/>
              <a:t>Background</a:t>
            </a:r>
          </a:p>
          <a:p>
            <a:pPr marL="514350" indent="-514350">
              <a:buFont typeface="+mj-lt"/>
              <a:buAutoNum type="arabicPeriod"/>
            </a:pPr>
            <a:r>
              <a:rPr lang="en-US" dirty="0"/>
              <a:t>Colony based high-throughput screens (</a:t>
            </a:r>
            <a:r>
              <a:rPr lang="en-US" b="1" dirty="0"/>
              <a:t>CBHTS</a:t>
            </a:r>
            <a:r>
              <a:rPr lang="en-US" dirty="0"/>
              <a:t>)</a:t>
            </a:r>
          </a:p>
          <a:p>
            <a:pPr marL="514350" indent="-514350">
              <a:buFont typeface="+mj-lt"/>
              <a:buAutoNum type="arabicPeriod"/>
            </a:pPr>
            <a:r>
              <a:rPr lang="en-US" dirty="0">
                <a:highlight>
                  <a:srgbClr val="FFFF00"/>
                </a:highlight>
              </a:rPr>
              <a:t>Problem of </a:t>
            </a:r>
            <a:r>
              <a:rPr lang="en-US" b="1" dirty="0">
                <a:highlight>
                  <a:srgbClr val="FFFF00"/>
                </a:highlight>
              </a:rPr>
              <a:t>spatial bias </a:t>
            </a:r>
            <a:r>
              <a:rPr lang="en-US" dirty="0">
                <a:highlight>
                  <a:srgbClr val="FFFF00"/>
                </a:highlight>
              </a:rPr>
              <a:t>in CBHTS</a:t>
            </a:r>
          </a:p>
          <a:p>
            <a:pPr marL="514350" indent="-514350">
              <a:buFont typeface="+mj-lt"/>
              <a:buAutoNum type="arabicPeriod"/>
            </a:pPr>
            <a:r>
              <a:rPr lang="en-US" dirty="0"/>
              <a:t>How does </a:t>
            </a:r>
            <a:r>
              <a:rPr lang="en-US" b="1" dirty="0"/>
              <a:t>LI Detector </a:t>
            </a:r>
            <a:r>
              <a:rPr lang="en-US" dirty="0"/>
              <a:t>address this issue?</a:t>
            </a:r>
          </a:p>
          <a:p>
            <a:pPr marL="514350" indent="-514350">
              <a:buFont typeface="+mj-lt"/>
              <a:buAutoNum type="arabicPeriod"/>
            </a:pPr>
            <a:endParaRPr lang="en-US" dirty="0"/>
          </a:p>
          <a:p>
            <a:pPr marL="514350" indent="-514350">
              <a:buFont typeface="+mj-lt"/>
              <a:buAutoNum type="arabicPeriod"/>
            </a:pPr>
            <a:endParaRPr lang="en-US" dirty="0"/>
          </a:p>
        </p:txBody>
      </p:sp>
      <p:sp>
        <p:nvSpPr>
          <p:cNvPr id="6" name="Title 1">
            <a:extLst>
              <a:ext uri="{FF2B5EF4-FFF2-40B4-BE49-F238E27FC236}">
                <a16:creationId xmlns:a16="http://schemas.microsoft.com/office/drawing/2014/main" id="{D95A63AE-3149-7A41-B386-5564CDCDEE58}"/>
              </a:ext>
            </a:extLst>
          </p:cNvPr>
          <p:cNvSpPr txBox="1">
            <a:spLocks/>
          </p:cNvSpPr>
          <p:nvPr/>
        </p:nvSpPr>
        <p:spPr>
          <a:xfrm>
            <a:off x="1362634" y="427882"/>
            <a:ext cx="9418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Any questions?</a:t>
            </a:r>
          </a:p>
        </p:txBody>
      </p:sp>
      <p:sp>
        <p:nvSpPr>
          <p:cNvPr id="2" name="Slide Number Placeholder 1">
            <a:extLst>
              <a:ext uri="{FF2B5EF4-FFF2-40B4-BE49-F238E27FC236}">
                <a16:creationId xmlns:a16="http://schemas.microsoft.com/office/drawing/2014/main" id="{4BFFC450-4606-DA43-AE19-36214278AD85}"/>
              </a:ext>
            </a:extLst>
          </p:cNvPr>
          <p:cNvSpPr>
            <a:spLocks noGrp="1"/>
          </p:cNvSpPr>
          <p:nvPr>
            <p:ph type="sldNum" sz="quarter" idx="12"/>
          </p:nvPr>
        </p:nvSpPr>
        <p:spPr/>
        <p:txBody>
          <a:bodyPr/>
          <a:lstStyle/>
          <a:p>
            <a:fld id="{C6D7C2C5-4DCF-C147-AD12-CEC3226FF75E}" type="slidenum">
              <a:rPr lang="en-US" smtClean="0"/>
              <a:t>16</a:t>
            </a:fld>
            <a:endParaRPr lang="en-US"/>
          </a:p>
        </p:txBody>
      </p:sp>
    </p:spTree>
    <p:extLst>
      <p:ext uri="{BB962C8B-B14F-4D97-AF65-F5344CB8AC3E}">
        <p14:creationId xmlns:p14="http://schemas.microsoft.com/office/powerpoint/2010/main" val="2783480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Question mark">
            <a:extLst>
              <a:ext uri="{FF2B5EF4-FFF2-40B4-BE49-F238E27FC236}">
                <a16:creationId xmlns:a16="http://schemas.microsoft.com/office/drawing/2014/main" id="{BC7F9569-3767-AD43-B41C-257EBD8FD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0363" y="1430862"/>
            <a:ext cx="914400" cy="914400"/>
          </a:xfrm>
          <a:prstGeom prst="rect">
            <a:avLst/>
          </a:prstGeom>
        </p:spPr>
      </p:pic>
      <p:pic>
        <p:nvPicPr>
          <p:cNvPr id="24" name="Graphic 23" descr="Question mark">
            <a:extLst>
              <a:ext uri="{FF2B5EF4-FFF2-40B4-BE49-F238E27FC236}">
                <a16:creationId xmlns:a16="http://schemas.microsoft.com/office/drawing/2014/main" id="{42B38B0B-67A4-2940-902E-4CF55F240E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3900" y="1315103"/>
            <a:ext cx="914400" cy="914400"/>
          </a:xfrm>
          <a:prstGeom prst="rect">
            <a:avLst/>
          </a:prstGeom>
        </p:spPr>
      </p:pic>
      <p:sp>
        <p:nvSpPr>
          <p:cNvPr id="21" name="Rectangle 20">
            <a:extLst>
              <a:ext uri="{FF2B5EF4-FFF2-40B4-BE49-F238E27FC236}">
                <a16:creationId xmlns:a16="http://schemas.microsoft.com/office/drawing/2014/main" id="{476E47DD-3A0C-DF45-AD13-0927213679CB}"/>
              </a:ext>
            </a:extLst>
          </p:cNvPr>
          <p:cNvSpPr/>
          <p:nvPr/>
        </p:nvSpPr>
        <p:spPr>
          <a:xfrm>
            <a:off x="667512" y="2825496"/>
            <a:ext cx="10725912" cy="2514600"/>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FF5978-1ABF-EA48-ACF7-F4FA9B905810}"/>
              </a:ext>
            </a:extLst>
          </p:cNvPr>
          <p:cNvSpPr/>
          <p:nvPr/>
        </p:nvSpPr>
        <p:spPr>
          <a:xfrm>
            <a:off x="667512" y="626523"/>
            <a:ext cx="10725912" cy="2208102"/>
          </a:xfrm>
          <a:prstGeom prst="rect">
            <a:avLst/>
          </a:pr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4F4DCF5-10FC-604C-945F-EBAB14E4114C}"/>
              </a:ext>
            </a:extLst>
          </p:cNvPr>
          <p:cNvSpPr/>
          <p:nvPr/>
        </p:nvSpPr>
        <p:spPr>
          <a:xfrm>
            <a:off x="667512" y="5340096"/>
            <a:ext cx="10725912" cy="744835"/>
          </a:xfrm>
          <a:prstGeom prst="rect">
            <a:avLst/>
          </a:prstGeom>
          <a:solidFill>
            <a:schemeClr val="accent6">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EAAC63-09B6-764E-9C54-F0711D60588E}"/>
              </a:ext>
            </a:extLst>
          </p:cNvPr>
          <p:cNvPicPr>
            <a:picLocks noChangeAspect="1"/>
          </p:cNvPicPr>
          <p:nvPr/>
        </p:nvPicPr>
        <p:blipFill>
          <a:blip r:embed="rId5"/>
          <a:srcRect/>
          <a:stretch/>
        </p:blipFill>
        <p:spPr>
          <a:xfrm>
            <a:off x="5052744" y="3112212"/>
            <a:ext cx="1038377" cy="1475627"/>
          </a:xfrm>
          <a:prstGeom prst="rect">
            <a:avLst/>
          </a:prstGeom>
        </p:spPr>
      </p:pic>
      <p:pic>
        <p:nvPicPr>
          <p:cNvPr id="7" name="Picture 6">
            <a:extLst>
              <a:ext uri="{FF2B5EF4-FFF2-40B4-BE49-F238E27FC236}">
                <a16:creationId xmlns:a16="http://schemas.microsoft.com/office/drawing/2014/main" id="{565DE15A-C09B-3E4C-9ADC-E523299B74B2}"/>
              </a:ext>
            </a:extLst>
          </p:cNvPr>
          <p:cNvPicPr>
            <a:picLocks noChangeAspect="1"/>
          </p:cNvPicPr>
          <p:nvPr/>
        </p:nvPicPr>
        <p:blipFill>
          <a:blip r:embed="rId6"/>
          <a:stretch>
            <a:fillRect/>
          </a:stretch>
        </p:blipFill>
        <p:spPr>
          <a:xfrm rot="1223630">
            <a:off x="3199665" y="3069047"/>
            <a:ext cx="1143000" cy="1346200"/>
          </a:xfrm>
          <a:prstGeom prst="rect">
            <a:avLst/>
          </a:prstGeom>
        </p:spPr>
      </p:pic>
      <p:sp>
        <p:nvSpPr>
          <p:cNvPr id="8" name="TextBox 7">
            <a:extLst>
              <a:ext uri="{FF2B5EF4-FFF2-40B4-BE49-F238E27FC236}">
                <a16:creationId xmlns:a16="http://schemas.microsoft.com/office/drawing/2014/main" id="{66BC9187-C13B-D84E-BE13-7B1190F75785}"/>
              </a:ext>
            </a:extLst>
          </p:cNvPr>
          <p:cNvSpPr txBox="1"/>
          <p:nvPr/>
        </p:nvSpPr>
        <p:spPr>
          <a:xfrm>
            <a:off x="3403658" y="4791455"/>
            <a:ext cx="899605" cy="369332"/>
          </a:xfrm>
          <a:prstGeom prst="rect">
            <a:avLst/>
          </a:prstGeom>
          <a:noFill/>
        </p:spPr>
        <p:txBody>
          <a:bodyPr wrap="none" rtlCol="0">
            <a:spAutoFit/>
          </a:bodyPr>
          <a:lstStyle/>
          <a:p>
            <a:r>
              <a:rPr lang="en-US" dirty="0"/>
              <a:t>20 mph</a:t>
            </a:r>
          </a:p>
        </p:txBody>
      </p:sp>
      <p:sp>
        <p:nvSpPr>
          <p:cNvPr id="9" name="TextBox 8">
            <a:extLst>
              <a:ext uri="{FF2B5EF4-FFF2-40B4-BE49-F238E27FC236}">
                <a16:creationId xmlns:a16="http://schemas.microsoft.com/office/drawing/2014/main" id="{82D32C56-C1E5-D749-B091-729F3C539AD3}"/>
              </a:ext>
            </a:extLst>
          </p:cNvPr>
          <p:cNvSpPr txBox="1"/>
          <p:nvPr/>
        </p:nvSpPr>
        <p:spPr>
          <a:xfrm>
            <a:off x="5108332" y="4791455"/>
            <a:ext cx="899605" cy="369332"/>
          </a:xfrm>
          <a:prstGeom prst="rect">
            <a:avLst/>
          </a:prstGeom>
          <a:noFill/>
        </p:spPr>
        <p:txBody>
          <a:bodyPr wrap="none" rtlCol="0">
            <a:spAutoFit/>
          </a:bodyPr>
          <a:lstStyle/>
          <a:p>
            <a:r>
              <a:rPr lang="en-US" dirty="0"/>
              <a:t>10 mph</a:t>
            </a:r>
          </a:p>
        </p:txBody>
      </p:sp>
      <p:pic>
        <p:nvPicPr>
          <p:cNvPr id="10" name="Picture 9">
            <a:extLst>
              <a:ext uri="{FF2B5EF4-FFF2-40B4-BE49-F238E27FC236}">
                <a16:creationId xmlns:a16="http://schemas.microsoft.com/office/drawing/2014/main" id="{3B284F53-47AB-D34C-B634-05DE05F43863}"/>
              </a:ext>
            </a:extLst>
          </p:cNvPr>
          <p:cNvPicPr>
            <a:picLocks noChangeAspect="1"/>
          </p:cNvPicPr>
          <p:nvPr/>
        </p:nvPicPr>
        <p:blipFill>
          <a:blip r:embed="rId7"/>
          <a:srcRect/>
          <a:stretch/>
        </p:blipFill>
        <p:spPr>
          <a:xfrm>
            <a:off x="9997514" y="3177407"/>
            <a:ext cx="1075730" cy="1394802"/>
          </a:xfrm>
          <a:prstGeom prst="rect">
            <a:avLst/>
          </a:prstGeom>
        </p:spPr>
      </p:pic>
      <p:pic>
        <p:nvPicPr>
          <p:cNvPr id="11" name="Picture 10">
            <a:extLst>
              <a:ext uri="{FF2B5EF4-FFF2-40B4-BE49-F238E27FC236}">
                <a16:creationId xmlns:a16="http://schemas.microsoft.com/office/drawing/2014/main" id="{5012A7E9-175C-6744-8CAC-8E85017FCE2C}"/>
              </a:ext>
            </a:extLst>
          </p:cNvPr>
          <p:cNvPicPr>
            <a:picLocks noChangeAspect="1"/>
          </p:cNvPicPr>
          <p:nvPr/>
        </p:nvPicPr>
        <p:blipFill>
          <a:blip r:embed="rId6"/>
          <a:stretch>
            <a:fillRect/>
          </a:stretch>
        </p:blipFill>
        <p:spPr>
          <a:xfrm rot="1223630">
            <a:off x="8176909" y="3069047"/>
            <a:ext cx="1143000" cy="1346200"/>
          </a:xfrm>
          <a:prstGeom prst="rect">
            <a:avLst/>
          </a:prstGeom>
        </p:spPr>
      </p:pic>
      <p:sp>
        <p:nvSpPr>
          <p:cNvPr id="12" name="TextBox 11">
            <a:extLst>
              <a:ext uri="{FF2B5EF4-FFF2-40B4-BE49-F238E27FC236}">
                <a16:creationId xmlns:a16="http://schemas.microsoft.com/office/drawing/2014/main" id="{45F3329F-85E7-F542-B36B-3899C2F02543}"/>
              </a:ext>
            </a:extLst>
          </p:cNvPr>
          <p:cNvSpPr txBox="1"/>
          <p:nvPr/>
        </p:nvSpPr>
        <p:spPr>
          <a:xfrm>
            <a:off x="8380902" y="4791455"/>
            <a:ext cx="899605" cy="369332"/>
          </a:xfrm>
          <a:prstGeom prst="rect">
            <a:avLst/>
          </a:prstGeom>
          <a:noFill/>
        </p:spPr>
        <p:txBody>
          <a:bodyPr wrap="none" rtlCol="0">
            <a:spAutoFit/>
          </a:bodyPr>
          <a:lstStyle/>
          <a:p>
            <a:r>
              <a:rPr lang="en-US" dirty="0"/>
              <a:t>10 mph</a:t>
            </a:r>
          </a:p>
        </p:txBody>
      </p:sp>
      <p:sp>
        <p:nvSpPr>
          <p:cNvPr id="13" name="TextBox 12">
            <a:extLst>
              <a:ext uri="{FF2B5EF4-FFF2-40B4-BE49-F238E27FC236}">
                <a16:creationId xmlns:a16="http://schemas.microsoft.com/office/drawing/2014/main" id="{81F3F811-1FAD-9B4A-A51D-8E05E9AF8AC5}"/>
              </a:ext>
            </a:extLst>
          </p:cNvPr>
          <p:cNvSpPr txBox="1"/>
          <p:nvPr/>
        </p:nvSpPr>
        <p:spPr>
          <a:xfrm>
            <a:off x="10085576" y="4791455"/>
            <a:ext cx="782587" cy="369332"/>
          </a:xfrm>
          <a:prstGeom prst="rect">
            <a:avLst/>
          </a:prstGeom>
          <a:noFill/>
        </p:spPr>
        <p:txBody>
          <a:bodyPr wrap="none" rtlCol="0">
            <a:spAutoFit/>
          </a:bodyPr>
          <a:lstStyle/>
          <a:p>
            <a:r>
              <a:rPr lang="en-US" dirty="0"/>
              <a:t>5 mph</a:t>
            </a:r>
          </a:p>
        </p:txBody>
      </p:sp>
      <p:sp>
        <p:nvSpPr>
          <p:cNvPr id="14" name="TextBox 13">
            <a:extLst>
              <a:ext uri="{FF2B5EF4-FFF2-40B4-BE49-F238E27FC236}">
                <a16:creationId xmlns:a16="http://schemas.microsoft.com/office/drawing/2014/main" id="{CAA5962A-0322-A04F-9DCF-0D1FE231316A}"/>
              </a:ext>
            </a:extLst>
          </p:cNvPr>
          <p:cNvSpPr txBox="1"/>
          <p:nvPr/>
        </p:nvSpPr>
        <p:spPr>
          <a:xfrm>
            <a:off x="3726021" y="5558534"/>
            <a:ext cx="1903085" cy="369332"/>
          </a:xfrm>
          <a:prstGeom prst="rect">
            <a:avLst/>
          </a:prstGeom>
          <a:noFill/>
        </p:spPr>
        <p:txBody>
          <a:bodyPr wrap="none" rtlCol="0">
            <a:spAutoFit/>
          </a:bodyPr>
          <a:lstStyle/>
          <a:p>
            <a:r>
              <a:rPr lang="en-US" dirty="0" err="1"/>
              <a:t>Saurin</a:t>
            </a:r>
            <a:r>
              <a:rPr lang="en-US" dirty="0"/>
              <a:t>/Usain = 0.5</a:t>
            </a:r>
          </a:p>
        </p:txBody>
      </p:sp>
      <p:sp>
        <p:nvSpPr>
          <p:cNvPr id="15" name="TextBox 14">
            <a:extLst>
              <a:ext uri="{FF2B5EF4-FFF2-40B4-BE49-F238E27FC236}">
                <a16:creationId xmlns:a16="http://schemas.microsoft.com/office/drawing/2014/main" id="{70E49385-114B-C54C-8C56-A640C6D7200A}"/>
              </a:ext>
            </a:extLst>
          </p:cNvPr>
          <p:cNvSpPr txBox="1"/>
          <p:nvPr/>
        </p:nvSpPr>
        <p:spPr>
          <a:xfrm>
            <a:off x="8830704" y="5543712"/>
            <a:ext cx="1960793" cy="369332"/>
          </a:xfrm>
          <a:prstGeom prst="rect">
            <a:avLst/>
          </a:prstGeom>
          <a:noFill/>
        </p:spPr>
        <p:txBody>
          <a:bodyPr wrap="none" rtlCol="0">
            <a:spAutoFit/>
          </a:bodyPr>
          <a:lstStyle/>
          <a:p>
            <a:r>
              <a:rPr lang="en-US" dirty="0"/>
              <a:t>Nelson/Usain = 0.5</a:t>
            </a:r>
          </a:p>
        </p:txBody>
      </p:sp>
      <p:sp>
        <p:nvSpPr>
          <p:cNvPr id="16" name="TextBox 15">
            <a:extLst>
              <a:ext uri="{FF2B5EF4-FFF2-40B4-BE49-F238E27FC236}">
                <a16:creationId xmlns:a16="http://schemas.microsoft.com/office/drawing/2014/main" id="{6EA5E440-BB68-0742-8FD5-D73B3C5C9437}"/>
              </a:ext>
            </a:extLst>
          </p:cNvPr>
          <p:cNvSpPr txBox="1"/>
          <p:nvPr/>
        </p:nvSpPr>
        <p:spPr>
          <a:xfrm>
            <a:off x="798576" y="4023376"/>
            <a:ext cx="1457194" cy="400110"/>
          </a:xfrm>
          <a:prstGeom prst="rect">
            <a:avLst/>
          </a:prstGeom>
          <a:noFill/>
        </p:spPr>
        <p:txBody>
          <a:bodyPr wrap="none" rtlCol="0">
            <a:spAutoFit/>
          </a:bodyPr>
          <a:lstStyle/>
          <a:p>
            <a:r>
              <a:rPr lang="en-US" sz="2000" dirty="0"/>
              <a:t>Observation</a:t>
            </a:r>
          </a:p>
        </p:txBody>
      </p:sp>
      <p:sp>
        <p:nvSpPr>
          <p:cNvPr id="17" name="TextBox 16">
            <a:extLst>
              <a:ext uri="{FF2B5EF4-FFF2-40B4-BE49-F238E27FC236}">
                <a16:creationId xmlns:a16="http://schemas.microsoft.com/office/drawing/2014/main" id="{61CFDFB5-D008-3549-A442-E4AB3E86A7A7}"/>
              </a:ext>
            </a:extLst>
          </p:cNvPr>
          <p:cNvSpPr txBox="1"/>
          <p:nvPr/>
        </p:nvSpPr>
        <p:spPr>
          <a:xfrm>
            <a:off x="800513" y="5543145"/>
            <a:ext cx="1802353" cy="400110"/>
          </a:xfrm>
          <a:prstGeom prst="rect">
            <a:avLst/>
          </a:prstGeom>
          <a:noFill/>
        </p:spPr>
        <p:txBody>
          <a:bodyPr wrap="none" rtlCol="0">
            <a:spAutoFit/>
          </a:bodyPr>
          <a:lstStyle/>
          <a:p>
            <a:r>
              <a:rPr lang="en-US" sz="2000" dirty="0"/>
              <a:t>Relative Fitness</a:t>
            </a:r>
          </a:p>
        </p:txBody>
      </p:sp>
      <p:sp>
        <p:nvSpPr>
          <p:cNvPr id="18" name="TextBox 17">
            <a:extLst>
              <a:ext uri="{FF2B5EF4-FFF2-40B4-BE49-F238E27FC236}">
                <a16:creationId xmlns:a16="http://schemas.microsoft.com/office/drawing/2014/main" id="{3EE24254-DB21-044B-A55C-B2F195F59F75}"/>
              </a:ext>
            </a:extLst>
          </p:cNvPr>
          <p:cNvSpPr txBox="1"/>
          <p:nvPr/>
        </p:nvSpPr>
        <p:spPr>
          <a:xfrm>
            <a:off x="798576" y="1525955"/>
            <a:ext cx="1754583" cy="400110"/>
          </a:xfrm>
          <a:prstGeom prst="rect">
            <a:avLst/>
          </a:prstGeom>
          <a:noFill/>
        </p:spPr>
        <p:txBody>
          <a:bodyPr wrap="none" rtlCol="0">
            <a:spAutoFit/>
          </a:bodyPr>
          <a:lstStyle/>
          <a:p>
            <a:r>
              <a:rPr lang="en-US" sz="2000" dirty="0"/>
              <a:t>Spatial Context</a:t>
            </a:r>
          </a:p>
        </p:txBody>
      </p:sp>
      <p:pic>
        <p:nvPicPr>
          <p:cNvPr id="19" name="Picture 18">
            <a:extLst>
              <a:ext uri="{FF2B5EF4-FFF2-40B4-BE49-F238E27FC236}">
                <a16:creationId xmlns:a16="http://schemas.microsoft.com/office/drawing/2014/main" id="{FB966ACF-A5A4-194F-984F-FDA281C90DB8}"/>
              </a:ext>
            </a:extLst>
          </p:cNvPr>
          <p:cNvPicPr>
            <a:picLocks noChangeAspect="1"/>
          </p:cNvPicPr>
          <p:nvPr/>
        </p:nvPicPr>
        <p:blipFill>
          <a:blip r:embed="rId8"/>
          <a:stretch>
            <a:fillRect/>
          </a:stretch>
        </p:blipFill>
        <p:spPr>
          <a:xfrm>
            <a:off x="3347206" y="1052713"/>
            <a:ext cx="2660716" cy="1495196"/>
          </a:xfrm>
          <a:prstGeom prst="rect">
            <a:avLst/>
          </a:prstGeom>
        </p:spPr>
      </p:pic>
      <p:pic>
        <p:nvPicPr>
          <p:cNvPr id="20" name="Picture 19">
            <a:extLst>
              <a:ext uri="{FF2B5EF4-FFF2-40B4-BE49-F238E27FC236}">
                <a16:creationId xmlns:a16="http://schemas.microsoft.com/office/drawing/2014/main" id="{937086D8-C39D-3F4F-8FAB-90C710926B39}"/>
              </a:ext>
            </a:extLst>
          </p:cNvPr>
          <p:cNvPicPr>
            <a:picLocks noChangeAspect="1"/>
          </p:cNvPicPr>
          <p:nvPr/>
        </p:nvPicPr>
        <p:blipFill>
          <a:blip r:embed="rId9"/>
          <a:stretch>
            <a:fillRect/>
          </a:stretch>
        </p:blipFill>
        <p:spPr>
          <a:xfrm>
            <a:off x="8650224" y="773069"/>
            <a:ext cx="2070220" cy="1848287"/>
          </a:xfrm>
          <a:prstGeom prst="rect">
            <a:avLst/>
          </a:prstGeom>
        </p:spPr>
      </p:pic>
      <p:sp>
        <p:nvSpPr>
          <p:cNvPr id="2" name="TextBox 1">
            <a:extLst>
              <a:ext uri="{FF2B5EF4-FFF2-40B4-BE49-F238E27FC236}">
                <a16:creationId xmlns:a16="http://schemas.microsoft.com/office/drawing/2014/main" id="{C3CB4FE9-A72B-9B44-9AB2-308A30879009}"/>
              </a:ext>
            </a:extLst>
          </p:cNvPr>
          <p:cNvSpPr txBox="1"/>
          <p:nvPr/>
        </p:nvSpPr>
        <p:spPr>
          <a:xfrm>
            <a:off x="4837380" y="184666"/>
            <a:ext cx="2549352" cy="369332"/>
          </a:xfrm>
          <a:prstGeom prst="rect">
            <a:avLst/>
          </a:prstGeom>
          <a:noFill/>
        </p:spPr>
        <p:txBody>
          <a:bodyPr wrap="none" rtlCol="0">
            <a:spAutoFit/>
          </a:bodyPr>
          <a:lstStyle/>
          <a:p>
            <a:r>
              <a:rPr lang="en-US" b="1" dirty="0"/>
              <a:t>Hypothetical (!) Scenario</a:t>
            </a:r>
          </a:p>
        </p:txBody>
      </p:sp>
      <p:sp>
        <p:nvSpPr>
          <p:cNvPr id="6" name="Slide Number Placeholder 5">
            <a:extLst>
              <a:ext uri="{FF2B5EF4-FFF2-40B4-BE49-F238E27FC236}">
                <a16:creationId xmlns:a16="http://schemas.microsoft.com/office/drawing/2014/main" id="{28BD111E-9F41-074C-AF81-BC230B6E7758}"/>
              </a:ext>
            </a:extLst>
          </p:cNvPr>
          <p:cNvSpPr>
            <a:spLocks noGrp="1"/>
          </p:cNvSpPr>
          <p:nvPr>
            <p:ph type="sldNum" sz="quarter" idx="12"/>
          </p:nvPr>
        </p:nvSpPr>
        <p:spPr/>
        <p:txBody>
          <a:bodyPr/>
          <a:lstStyle/>
          <a:p>
            <a:fld id="{C6D7C2C5-4DCF-C147-AD12-CEC3226FF75E}" type="slidenum">
              <a:rPr lang="en-US" smtClean="0"/>
              <a:t>17</a:t>
            </a:fld>
            <a:endParaRPr lang="en-US"/>
          </a:p>
        </p:txBody>
      </p:sp>
    </p:spTree>
    <p:extLst>
      <p:ext uri="{BB962C8B-B14F-4D97-AF65-F5344CB8AC3E}">
        <p14:creationId xmlns:p14="http://schemas.microsoft.com/office/powerpoint/2010/main" val="314181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8" grpId="0"/>
      <p:bldP spid="9" grpId="0"/>
      <p:bldP spid="12" grpId="0"/>
      <p:bldP spid="13" grpId="0"/>
      <p:bldP spid="14" grpId="0"/>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760B376D-C6F9-B64C-9E2C-D16FAB3A3AEA}"/>
              </a:ext>
            </a:extLst>
          </p:cNvPr>
          <p:cNvSpPr txBox="1">
            <a:spLocks/>
          </p:cNvSpPr>
          <p:nvPr/>
        </p:nvSpPr>
        <p:spPr>
          <a:xfrm>
            <a:off x="1335740" y="418917"/>
            <a:ext cx="94456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How to apply this concept in CBHTS?</a:t>
            </a:r>
          </a:p>
        </p:txBody>
      </p:sp>
      <p:sp>
        <p:nvSpPr>
          <p:cNvPr id="2" name="TextBox 1">
            <a:extLst>
              <a:ext uri="{FF2B5EF4-FFF2-40B4-BE49-F238E27FC236}">
                <a16:creationId xmlns:a16="http://schemas.microsoft.com/office/drawing/2014/main" id="{A8EE1A49-12AE-444F-8633-3523834FD768}"/>
              </a:ext>
            </a:extLst>
          </p:cNvPr>
          <p:cNvSpPr txBox="1"/>
          <p:nvPr/>
        </p:nvSpPr>
        <p:spPr>
          <a:xfrm>
            <a:off x="1853311" y="1659377"/>
            <a:ext cx="8485377" cy="523220"/>
          </a:xfrm>
          <a:prstGeom prst="rect">
            <a:avLst/>
          </a:prstGeom>
          <a:noFill/>
        </p:spPr>
        <p:txBody>
          <a:bodyPr wrap="square" rtlCol="0">
            <a:spAutoFit/>
          </a:bodyPr>
          <a:lstStyle/>
          <a:p>
            <a:pPr marL="342900" indent="-342900">
              <a:buAutoNum type="arabicPeriod"/>
            </a:pPr>
            <a:r>
              <a:rPr lang="en-US" sz="2800" dirty="0"/>
              <a:t>Find a way to introduce a reference population</a:t>
            </a:r>
          </a:p>
        </p:txBody>
      </p:sp>
      <p:pic>
        <p:nvPicPr>
          <p:cNvPr id="4" name="Picture 3" descr="A picture containing sitting, suitcase, luggage, laying&#10;&#10;Description automatically generated">
            <a:extLst>
              <a:ext uri="{FF2B5EF4-FFF2-40B4-BE49-F238E27FC236}">
                <a16:creationId xmlns:a16="http://schemas.microsoft.com/office/drawing/2014/main" id="{53F851FF-DB46-3945-BEED-AFBAB4C089CB}"/>
              </a:ext>
            </a:extLst>
          </p:cNvPr>
          <p:cNvPicPr>
            <a:picLocks noChangeAspect="1"/>
          </p:cNvPicPr>
          <p:nvPr/>
        </p:nvPicPr>
        <p:blipFill>
          <a:blip r:embed="rId3"/>
          <a:stretch>
            <a:fillRect/>
          </a:stretch>
        </p:blipFill>
        <p:spPr>
          <a:xfrm>
            <a:off x="443713" y="2866751"/>
            <a:ext cx="3605089" cy="2421909"/>
          </a:xfrm>
          <a:prstGeom prst="rect">
            <a:avLst/>
          </a:prstGeom>
        </p:spPr>
      </p:pic>
      <p:pic>
        <p:nvPicPr>
          <p:cNvPr id="15" name="Picture 14" descr="A close up of a sign&#10;&#10;Description automatically generated">
            <a:extLst>
              <a:ext uri="{FF2B5EF4-FFF2-40B4-BE49-F238E27FC236}">
                <a16:creationId xmlns:a16="http://schemas.microsoft.com/office/drawing/2014/main" id="{3A686E3D-195C-A449-9A64-0A58AF6DEAFE}"/>
              </a:ext>
            </a:extLst>
          </p:cNvPr>
          <p:cNvPicPr>
            <a:picLocks noChangeAspect="1"/>
          </p:cNvPicPr>
          <p:nvPr/>
        </p:nvPicPr>
        <p:blipFill>
          <a:blip r:embed="rId4"/>
          <a:stretch>
            <a:fillRect/>
          </a:stretch>
        </p:blipFill>
        <p:spPr>
          <a:xfrm>
            <a:off x="4330928" y="2866751"/>
            <a:ext cx="3605089" cy="2421909"/>
          </a:xfrm>
          <a:prstGeom prst="rect">
            <a:avLst/>
          </a:prstGeom>
        </p:spPr>
      </p:pic>
      <p:pic>
        <p:nvPicPr>
          <p:cNvPr id="17" name="Picture 16" descr="A close up of a sign&#10;&#10;Description automatically generated">
            <a:extLst>
              <a:ext uri="{FF2B5EF4-FFF2-40B4-BE49-F238E27FC236}">
                <a16:creationId xmlns:a16="http://schemas.microsoft.com/office/drawing/2014/main" id="{C32BAC0E-88A6-734C-86C7-F02338637504}"/>
              </a:ext>
            </a:extLst>
          </p:cNvPr>
          <p:cNvPicPr>
            <a:picLocks noChangeAspect="1"/>
          </p:cNvPicPr>
          <p:nvPr/>
        </p:nvPicPr>
        <p:blipFill>
          <a:blip r:embed="rId5"/>
          <a:stretch>
            <a:fillRect/>
          </a:stretch>
        </p:blipFill>
        <p:spPr>
          <a:xfrm>
            <a:off x="8218143" y="2866750"/>
            <a:ext cx="3605089" cy="2421909"/>
          </a:xfrm>
          <a:prstGeom prst="rect">
            <a:avLst/>
          </a:prstGeom>
        </p:spPr>
      </p:pic>
      <p:grpSp>
        <p:nvGrpSpPr>
          <p:cNvPr id="20" name="Group 19">
            <a:extLst>
              <a:ext uri="{FF2B5EF4-FFF2-40B4-BE49-F238E27FC236}">
                <a16:creationId xmlns:a16="http://schemas.microsoft.com/office/drawing/2014/main" id="{0A3ADA23-A372-0845-ADA7-FF12ADC336A5}"/>
              </a:ext>
            </a:extLst>
          </p:cNvPr>
          <p:cNvGrpSpPr/>
          <p:nvPr/>
        </p:nvGrpSpPr>
        <p:grpSpPr>
          <a:xfrm>
            <a:off x="368768" y="2690243"/>
            <a:ext cx="3680034" cy="2865214"/>
            <a:chOff x="368768" y="2645097"/>
            <a:chExt cx="3680034" cy="2865214"/>
          </a:xfrm>
        </p:grpSpPr>
        <p:pic>
          <p:nvPicPr>
            <p:cNvPr id="19" name="Picture 18">
              <a:extLst>
                <a:ext uri="{FF2B5EF4-FFF2-40B4-BE49-F238E27FC236}">
                  <a16:creationId xmlns:a16="http://schemas.microsoft.com/office/drawing/2014/main" id="{C886D604-FD4D-3F45-AF7E-CE19252BF55A}"/>
                </a:ext>
              </a:extLst>
            </p:cNvPr>
            <p:cNvPicPr>
              <a:picLocks noChangeAspect="1"/>
            </p:cNvPicPr>
            <p:nvPr/>
          </p:nvPicPr>
          <p:blipFill rotWithShape="1">
            <a:blip r:embed="rId6"/>
            <a:srcRect l="2227" t="25364" r="48560" b="55478"/>
            <a:stretch/>
          </p:blipFill>
          <p:spPr>
            <a:xfrm>
              <a:off x="368768" y="2645097"/>
              <a:ext cx="3680034" cy="1432607"/>
            </a:xfrm>
            <a:prstGeom prst="rect">
              <a:avLst/>
            </a:prstGeom>
          </p:spPr>
        </p:pic>
        <p:pic>
          <p:nvPicPr>
            <p:cNvPr id="22" name="Picture 21">
              <a:extLst>
                <a:ext uri="{FF2B5EF4-FFF2-40B4-BE49-F238E27FC236}">
                  <a16:creationId xmlns:a16="http://schemas.microsoft.com/office/drawing/2014/main" id="{06BB2178-316D-AE4D-BC83-39C98ED337FB}"/>
                </a:ext>
              </a:extLst>
            </p:cNvPr>
            <p:cNvPicPr>
              <a:picLocks noChangeAspect="1"/>
            </p:cNvPicPr>
            <p:nvPr/>
          </p:nvPicPr>
          <p:blipFill rotWithShape="1">
            <a:blip r:embed="rId6"/>
            <a:srcRect l="50787" t="25209" b="55633"/>
            <a:stretch/>
          </p:blipFill>
          <p:spPr>
            <a:xfrm>
              <a:off x="368768" y="4077704"/>
              <a:ext cx="3680034" cy="1432607"/>
            </a:xfrm>
            <a:prstGeom prst="rect">
              <a:avLst/>
            </a:prstGeom>
          </p:spPr>
        </p:pic>
      </p:grpSp>
      <p:grpSp>
        <p:nvGrpSpPr>
          <p:cNvPr id="21" name="Group 20">
            <a:extLst>
              <a:ext uri="{FF2B5EF4-FFF2-40B4-BE49-F238E27FC236}">
                <a16:creationId xmlns:a16="http://schemas.microsoft.com/office/drawing/2014/main" id="{8920205E-CC83-004B-8387-EECE0BC69A36}"/>
              </a:ext>
            </a:extLst>
          </p:cNvPr>
          <p:cNvGrpSpPr/>
          <p:nvPr/>
        </p:nvGrpSpPr>
        <p:grpSpPr>
          <a:xfrm>
            <a:off x="4255983" y="2690243"/>
            <a:ext cx="3703184" cy="2899939"/>
            <a:chOff x="4255983" y="2645097"/>
            <a:chExt cx="3703184" cy="2899939"/>
          </a:xfrm>
        </p:grpSpPr>
        <p:pic>
          <p:nvPicPr>
            <p:cNvPr id="23" name="Picture 22">
              <a:extLst>
                <a:ext uri="{FF2B5EF4-FFF2-40B4-BE49-F238E27FC236}">
                  <a16:creationId xmlns:a16="http://schemas.microsoft.com/office/drawing/2014/main" id="{6F15428E-861F-E547-89A0-C3A40816369C}"/>
                </a:ext>
              </a:extLst>
            </p:cNvPr>
            <p:cNvPicPr>
              <a:picLocks noChangeAspect="1"/>
            </p:cNvPicPr>
            <p:nvPr/>
          </p:nvPicPr>
          <p:blipFill rotWithShape="1">
            <a:blip r:embed="rId6"/>
            <a:srcRect l="1899" t="48192" r="48888" b="32650"/>
            <a:stretch/>
          </p:blipFill>
          <p:spPr>
            <a:xfrm>
              <a:off x="4255983" y="2645097"/>
              <a:ext cx="3680034" cy="1432607"/>
            </a:xfrm>
            <a:prstGeom prst="rect">
              <a:avLst/>
            </a:prstGeom>
          </p:spPr>
        </p:pic>
        <p:pic>
          <p:nvPicPr>
            <p:cNvPr id="24" name="Picture 23">
              <a:extLst>
                <a:ext uri="{FF2B5EF4-FFF2-40B4-BE49-F238E27FC236}">
                  <a16:creationId xmlns:a16="http://schemas.microsoft.com/office/drawing/2014/main" id="{FBE9E0A1-7303-8F47-A571-CE1D0CEA6CFC}"/>
                </a:ext>
              </a:extLst>
            </p:cNvPr>
            <p:cNvPicPr>
              <a:picLocks noChangeAspect="1"/>
            </p:cNvPicPr>
            <p:nvPr/>
          </p:nvPicPr>
          <p:blipFill rotWithShape="1">
            <a:blip r:embed="rId6"/>
            <a:srcRect l="50787" t="48746" b="32096"/>
            <a:stretch/>
          </p:blipFill>
          <p:spPr>
            <a:xfrm>
              <a:off x="4279133" y="4112429"/>
              <a:ext cx="3680034" cy="1432607"/>
            </a:xfrm>
            <a:prstGeom prst="rect">
              <a:avLst/>
            </a:prstGeom>
          </p:spPr>
        </p:pic>
      </p:grpSp>
      <p:grpSp>
        <p:nvGrpSpPr>
          <p:cNvPr id="27" name="Group 26">
            <a:extLst>
              <a:ext uri="{FF2B5EF4-FFF2-40B4-BE49-F238E27FC236}">
                <a16:creationId xmlns:a16="http://schemas.microsoft.com/office/drawing/2014/main" id="{ACEF6301-8A42-A14D-9313-CD93B6CD1781}"/>
              </a:ext>
            </a:extLst>
          </p:cNvPr>
          <p:cNvGrpSpPr/>
          <p:nvPr/>
        </p:nvGrpSpPr>
        <p:grpSpPr>
          <a:xfrm>
            <a:off x="8143198" y="2690243"/>
            <a:ext cx="3740656" cy="2869986"/>
            <a:chOff x="8143198" y="2645097"/>
            <a:chExt cx="3740656" cy="2869986"/>
          </a:xfrm>
        </p:grpSpPr>
        <p:pic>
          <p:nvPicPr>
            <p:cNvPr id="25" name="Picture 24">
              <a:extLst>
                <a:ext uri="{FF2B5EF4-FFF2-40B4-BE49-F238E27FC236}">
                  <a16:creationId xmlns:a16="http://schemas.microsoft.com/office/drawing/2014/main" id="{32C51396-DD18-4D44-840C-6FC5B12C72B4}"/>
                </a:ext>
              </a:extLst>
            </p:cNvPr>
            <p:cNvPicPr>
              <a:picLocks noChangeAspect="1"/>
            </p:cNvPicPr>
            <p:nvPr/>
          </p:nvPicPr>
          <p:blipFill rotWithShape="1">
            <a:blip r:embed="rId6"/>
            <a:srcRect l="1789" t="70799" r="48998" b="10043"/>
            <a:stretch/>
          </p:blipFill>
          <p:spPr>
            <a:xfrm>
              <a:off x="8143198" y="2645097"/>
              <a:ext cx="3680033" cy="1432607"/>
            </a:xfrm>
            <a:prstGeom prst="rect">
              <a:avLst/>
            </a:prstGeom>
          </p:spPr>
        </p:pic>
        <p:pic>
          <p:nvPicPr>
            <p:cNvPr id="26" name="Picture 25">
              <a:extLst>
                <a:ext uri="{FF2B5EF4-FFF2-40B4-BE49-F238E27FC236}">
                  <a16:creationId xmlns:a16="http://schemas.microsoft.com/office/drawing/2014/main" id="{C7E9927D-310C-8E4E-B7C2-5B81D078735D}"/>
                </a:ext>
              </a:extLst>
            </p:cNvPr>
            <p:cNvPicPr>
              <a:picLocks noChangeAspect="1"/>
            </p:cNvPicPr>
            <p:nvPr/>
          </p:nvPicPr>
          <p:blipFill rotWithShape="1">
            <a:blip r:embed="rId6"/>
            <a:srcRect l="50981" t="71335" r="-194" b="9507"/>
            <a:stretch/>
          </p:blipFill>
          <p:spPr>
            <a:xfrm>
              <a:off x="8203820" y="4082476"/>
              <a:ext cx="3680034" cy="1432607"/>
            </a:xfrm>
            <a:prstGeom prst="rect">
              <a:avLst/>
            </a:prstGeom>
          </p:spPr>
        </p:pic>
      </p:grpSp>
      <p:grpSp>
        <p:nvGrpSpPr>
          <p:cNvPr id="28" name="Group 27">
            <a:extLst>
              <a:ext uri="{FF2B5EF4-FFF2-40B4-BE49-F238E27FC236}">
                <a16:creationId xmlns:a16="http://schemas.microsoft.com/office/drawing/2014/main" id="{D2340C99-1A07-A744-83FB-520F1A9CBD8B}"/>
              </a:ext>
            </a:extLst>
          </p:cNvPr>
          <p:cNvGrpSpPr/>
          <p:nvPr/>
        </p:nvGrpSpPr>
        <p:grpSpPr>
          <a:xfrm>
            <a:off x="1934465" y="5794440"/>
            <a:ext cx="619581" cy="604164"/>
            <a:chOff x="1934465" y="5749294"/>
            <a:chExt cx="619581" cy="604164"/>
          </a:xfrm>
        </p:grpSpPr>
        <p:pic>
          <p:nvPicPr>
            <p:cNvPr id="30" name="Picture 29">
              <a:extLst>
                <a:ext uri="{FF2B5EF4-FFF2-40B4-BE49-F238E27FC236}">
                  <a16:creationId xmlns:a16="http://schemas.microsoft.com/office/drawing/2014/main" id="{9D1BFC5B-7135-5F47-B678-3A020D5C71AB}"/>
                </a:ext>
              </a:extLst>
            </p:cNvPr>
            <p:cNvPicPr>
              <a:picLocks noChangeAspect="1"/>
            </p:cNvPicPr>
            <p:nvPr/>
          </p:nvPicPr>
          <p:blipFill>
            <a:blip r:embed="rId7"/>
            <a:stretch>
              <a:fillRect/>
            </a:stretch>
          </p:blipFill>
          <p:spPr>
            <a:xfrm>
              <a:off x="1934465" y="5749294"/>
              <a:ext cx="274320" cy="274320"/>
            </a:xfrm>
            <a:prstGeom prst="rect">
              <a:avLst/>
            </a:prstGeom>
          </p:spPr>
        </p:pic>
        <p:pic>
          <p:nvPicPr>
            <p:cNvPr id="31" name="Picture 30">
              <a:extLst>
                <a:ext uri="{FF2B5EF4-FFF2-40B4-BE49-F238E27FC236}">
                  <a16:creationId xmlns:a16="http://schemas.microsoft.com/office/drawing/2014/main" id="{4EFF2167-279E-4B4D-BE47-66F29A93A12E}"/>
                </a:ext>
              </a:extLst>
            </p:cNvPr>
            <p:cNvPicPr>
              <a:picLocks noChangeAspect="1"/>
            </p:cNvPicPr>
            <p:nvPr/>
          </p:nvPicPr>
          <p:blipFill>
            <a:blip r:embed="rId7"/>
            <a:stretch>
              <a:fillRect/>
            </a:stretch>
          </p:blipFill>
          <p:spPr>
            <a:xfrm>
              <a:off x="2279726" y="5749294"/>
              <a:ext cx="274320" cy="274320"/>
            </a:xfrm>
            <a:prstGeom prst="rect">
              <a:avLst/>
            </a:prstGeom>
          </p:spPr>
        </p:pic>
        <p:pic>
          <p:nvPicPr>
            <p:cNvPr id="32" name="Picture 31">
              <a:extLst>
                <a:ext uri="{FF2B5EF4-FFF2-40B4-BE49-F238E27FC236}">
                  <a16:creationId xmlns:a16="http://schemas.microsoft.com/office/drawing/2014/main" id="{A5773213-43F6-5D47-90B5-235E82E650F1}"/>
                </a:ext>
              </a:extLst>
            </p:cNvPr>
            <p:cNvPicPr>
              <a:picLocks noChangeAspect="1"/>
            </p:cNvPicPr>
            <p:nvPr/>
          </p:nvPicPr>
          <p:blipFill>
            <a:blip r:embed="rId7"/>
            <a:stretch>
              <a:fillRect/>
            </a:stretch>
          </p:blipFill>
          <p:spPr>
            <a:xfrm>
              <a:off x="1934465" y="6079138"/>
              <a:ext cx="274320" cy="274320"/>
            </a:xfrm>
            <a:prstGeom prst="rect">
              <a:avLst/>
            </a:prstGeom>
          </p:spPr>
        </p:pic>
        <p:pic>
          <p:nvPicPr>
            <p:cNvPr id="33" name="Picture 32">
              <a:extLst>
                <a:ext uri="{FF2B5EF4-FFF2-40B4-BE49-F238E27FC236}">
                  <a16:creationId xmlns:a16="http://schemas.microsoft.com/office/drawing/2014/main" id="{19464D97-72FB-8C41-B3CD-B6655B6F3231}"/>
                </a:ext>
              </a:extLst>
            </p:cNvPr>
            <p:cNvPicPr>
              <a:picLocks noChangeAspect="1"/>
            </p:cNvPicPr>
            <p:nvPr/>
          </p:nvPicPr>
          <p:blipFill>
            <a:blip r:embed="rId8"/>
            <a:stretch>
              <a:fillRect/>
            </a:stretch>
          </p:blipFill>
          <p:spPr>
            <a:xfrm>
              <a:off x="2279726" y="6079138"/>
              <a:ext cx="274320" cy="274320"/>
            </a:xfrm>
            <a:prstGeom prst="rect">
              <a:avLst/>
            </a:prstGeom>
          </p:spPr>
        </p:pic>
      </p:grpSp>
      <p:grpSp>
        <p:nvGrpSpPr>
          <p:cNvPr id="29" name="Group 28">
            <a:extLst>
              <a:ext uri="{FF2B5EF4-FFF2-40B4-BE49-F238E27FC236}">
                <a16:creationId xmlns:a16="http://schemas.microsoft.com/office/drawing/2014/main" id="{3F316317-D527-CA45-A458-9F8E0EEFE2B0}"/>
              </a:ext>
            </a:extLst>
          </p:cNvPr>
          <p:cNvGrpSpPr/>
          <p:nvPr/>
        </p:nvGrpSpPr>
        <p:grpSpPr>
          <a:xfrm>
            <a:off x="5784250" y="5776068"/>
            <a:ext cx="626773" cy="622536"/>
            <a:chOff x="5784250" y="5730922"/>
            <a:chExt cx="626773" cy="622536"/>
          </a:xfrm>
        </p:grpSpPr>
        <p:pic>
          <p:nvPicPr>
            <p:cNvPr id="34" name="Picture 33">
              <a:extLst>
                <a:ext uri="{FF2B5EF4-FFF2-40B4-BE49-F238E27FC236}">
                  <a16:creationId xmlns:a16="http://schemas.microsoft.com/office/drawing/2014/main" id="{645CD3B7-3E3F-E241-869A-AB4827717EBF}"/>
                </a:ext>
              </a:extLst>
            </p:cNvPr>
            <p:cNvPicPr>
              <a:picLocks noChangeAspect="1"/>
            </p:cNvPicPr>
            <p:nvPr/>
          </p:nvPicPr>
          <p:blipFill>
            <a:blip r:embed="rId9"/>
            <a:srcRect/>
            <a:stretch/>
          </p:blipFill>
          <p:spPr>
            <a:xfrm>
              <a:off x="5784250" y="5730922"/>
              <a:ext cx="274321" cy="274321"/>
            </a:xfrm>
            <a:prstGeom prst="rect">
              <a:avLst/>
            </a:prstGeom>
          </p:spPr>
        </p:pic>
        <p:pic>
          <p:nvPicPr>
            <p:cNvPr id="35" name="Picture 34">
              <a:extLst>
                <a:ext uri="{FF2B5EF4-FFF2-40B4-BE49-F238E27FC236}">
                  <a16:creationId xmlns:a16="http://schemas.microsoft.com/office/drawing/2014/main" id="{0DA95146-0233-F045-A012-BAD7662E8D38}"/>
                </a:ext>
              </a:extLst>
            </p:cNvPr>
            <p:cNvPicPr>
              <a:picLocks noChangeAspect="1"/>
            </p:cNvPicPr>
            <p:nvPr/>
          </p:nvPicPr>
          <p:blipFill>
            <a:blip r:embed="rId9"/>
            <a:srcRect/>
            <a:stretch/>
          </p:blipFill>
          <p:spPr>
            <a:xfrm>
              <a:off x="6136702" y="5730922"/>
              <a:ext cx="274321" cy="274321"/>
            </a:xfrm>
            <a:prstGeom prst="rect">
              <a:avLst/>
            </a:prstGeom>
          </p:spPr>
        </p:pic>
        <p:pic>
          <p:nvPicPr>
            <p:cNvPr id="36" name="Picture 35">
              <a:extLst>
                <a:ext uri="{FF2B5EF4-FFF2-40B4-BE49-F238E27FC236}">
                  <a16:creationId xmlns:a16="http://schemas.microsoft.com/office/drawing/2014/main" id="{FBB89A78-51CB-6142-88BF-E061AD0C6441}"/>
                </a:ext>
              </a:extLst>
            </p:cNvPr>
            <p:cNvPicPr>
              <a:picLocks noChangeAspect="1"/>
            </p:cNvPicPr>
            <p:nvPr/>
          </p:nvPicPr>
          <p:blipFill>
            <a:blip r:embed="rId9"/>
            <a:srcRect/>
            <a:stretch/>
          </p:blipFill>
          <p:spPr>
            <a:xfrm>
              <a:off x="5784250" y="6079137"/>
              <a:ext cx="274321" cy="274321"/>
            </a:xfrm>
            <a:prstGeom prst="rect">
              <a:avLst/>
            </a:prstGeom>
          </p:spPr>
        </p:pic>
        <p:pic>
          <p:nvPicPr>
            <p:cNvPr id="37" name="Picture 36">
              <a:extLst>
                <a:ext uri="{FF2B5EF4-FFF2-40B4-BE49-F238E27FC236}">
                  <a16:creationId xmlns:a16="http://schemas.microsoft.com/office/drawing/2014/main" id="{819B962A-C3D7-1E4E-8F08-995EFC8A8BFD}"/>
                </a:ext>
              </a:extLst>
            </p:cNvPr>
            <p:cNvPicPr>
              <a:picLocks noChangeAspect="1"/>
            </p:cNvPicPr>
            <p:nvPr/>
          </p:nvPicPr>
          <p:blipFill>
            <a:blip r:embed="rId9"/>
            <a:srcRect/>
            <a:stretch/>
          </p:blipFill>
          <p:spPr>
            <a:xfrm>
              <a:off x="6136702" y="6079137"/>
              <a:ext cx="274321" cy="274321"/>
            </a:xfrm>
            <a:prstGeom prst="rect">
              <a:avLst/>
            </a:prstGeom>
          </p:spPr>
        </p:pic>
      </p:grpSp>
      <p:grpSp>
        <p:nvGrpSpPr>
          <p:cNvPr id="43" name="Group 42">
            <a:extLst>
              <a:ext uri="{FF2B5EF4-FFF2-40B4-BE49-F238E27FC236}">
                <a16:creationId xmlns:a16="http://schemas.microsoft.com/office/drawing/2014/main" id="{C732D478-3A53-3142-9DDD-077F6943016B}"/>
              </a:ext>
            </a:extLst>
          </p:cNvPr>
          <p:cNvGrpSpPr/>
          <p:nvPr/>
        </p:nvGrpSpPr>
        <p:grpSpPr>
          <a:xfrm>
            <a:off x="9775113" y="5781822"/>
            <a:ext cx="626773" cy="622536"/>
            <a:chOff x="9775113" y="5736676"/>
            <a:chExt cx="626773" cy="622536"/>
          </a:xfrm>
        </p:grpSpPr>
        <p:pic>
          <p:nvPicPr>
            <p:cNvPr id="38" name="Picture 37">
              <a:extLst>
                <a:ext uri="{FF2B5EF4-FFF2-40B4-BE49-F238E27FC236}">
                  <a16:creationId xmlns:a16="http://schemas.microsoft.com/office/drawing/2014/main" id="{872D9C4B-B2DF-454C-BE58-C0F533344BC6}"/>
                </a:ext>
              </a:extLst>
            </p:cNvPr>
            <p:cNvPicPr>
              <a:picLocks noChangeAspect="1"/>
            </p:cNvPicPr>
            <p:nvPr/>
          </p:nvPicPr>
          <p:blipFill>
            <a:blip r:embed="rId9"/>
            <a:srcRect/>
            <a:stretch/>
          </p:blipFill>
          <p:spPr>
            <a:xfrm>
              <a:off x="9775113" y="5736676"/>
              <a:ext cx="274321" cy="274321"/>
            </a:xfrm>
            <a:prstGeom prst="rect">
              <a:avLst/>
            </a:prstGeom>
          </p:spPr>
        </p:pic>
        <p:pic>
          <p:nvPicPr>
            <p:cNvPr id="39" name="Picture 38">
              <a:extLst>
                <a:ext uri="{FF2B5EF4-FFF2-40B4-BE49-F238E27FC236}">
                  <a16:creationId xmlns:a16="http://schemas.microsoft.com/office/drawing/2014/main" id="{EEACA2F5-5FDF-7149-8198-CC0E1A52DE0E}"/>
                </a:ext>
              </a:extLst>
            </p:cNvPr>
            <p:cNvPicPr>
              <a:picLocks noChangeAspect="1"/>
            </p:cNvPicPr>
            <p:nvPr/>
          </p:nvPicPr>
          <p:blipFill>
            <a:blip r:embed="rId9"/>
            <a:srcRect/>
            <a:stretch/>
          </p:blipFill>
          <p:spPr>
            <a:xfrm>
              <a:off x="10127565" y="5736676"/>
              <a:ext cx="274321" cy="274321"/>
            </a:xfrm>
            <a:prstGeom prst="rect">
              <a:avLst/>
            </a:prstGeom>
          </p:spPr>
        </p:pic>
        <p:pic>
          <p:nvPicPr>
            <p:cNvPr id="40" name="Picture 39">
              <a:extLst>
                <a:ext uri="{FF2B5EF4-FFF2-40B4-BE49-F238E27FC236}">
                  <a16:creationId xmlns:a16="http://schemas.microsoft.com/office/drawing/2014/main" id="{86AAE8E9-45DA-324B-B43C-EC060B78EF8E}"/>
                </a:ext>
              </a:extLst>
            </p:cNvPr>
            <p:cNvPicPr>
              <a:picLocks noChangeAspect="1"/>
            </p:cNvPicPr>
            <p:nvPr/>
          </p:nvPicPr>
          <p:blipFill>
            <a:blip r:embed="rId9"/>
            <a:srcRect/>
            <a:stretch/>
          </p:blipFill>
          <p:spPr>
            <a:xfrm>
              <a:off x="9775113" y="6084891"/>
              <a:ext cx="274321" cy="274321"/>
            </a:xfrm>
            <a:prstGeom prst="rect">
              <a:avLst/>
            </a:prstGeom>
          </p:spPr>
        </p:pic>
        <p:pic>
          <p:nvPicPr>
            <p:cNvPr id="41" name="Picture 40">
              <a:extLst>
                <a:ext uri="{FF2B5EF4-FFF2-40B4-BE49-F238E27FC236}">
                  <a16:creationId xmlns:a16="http://schemas.microsoft.com/office/drawing/2014/main" id="{06082F3A-C176-FA4E-870C-2F6AAD9B96ED}"/>
                </a:ext>
              </a:extLst>
            </p:cNvPr>
            <p:cNvPicPr>
              <a:picLocks noChangeAspect="1"/>
            </p:cNvPicPr>
            <p:nvPr/>
          </p:nvPicPr>
          <p:blipFill>
            <a:blip r:embed="rId9"/>
            <a:srcRect/>
            <a:stretch/>
          </p:blipFill>
          <p:spPr>
            <a:xfrm>
              <a:off x="10127565" y="6084891"/>
              <a:ext cx="274321" cy="274321"/>
            </a:xfrm>
            <a:prstGeom prst="rect">
              <a:avLst/>
            </a:prstGeom>
          </p:spPr>
        </p:pic>
      </p:grpSp>
      <p:sp>
        <p:nvSpPr>
          <p:cNvPr id="42" name="TextBox 41">
            <a:extLst>
              <a:ext uri="{FF2B5EF4-FFF2-40B4-BE49-F238E27FC236}">
                <a16:creationId xmlns:a16="http://schemas.microsoft.com/office/drawing/2014/main" id="{179B1867-C11C-C040-B385-E00EBAD58AD2}"/>
              </a:ext>
            </a:extLst>
          </p:cNvPr>
          <p:cNvSpPr txBox="1"/>
          <p:nvPr/>
        </p:nvSpPr>
        <p:spPr>
          <a:xfrm>
            <a:off x="4645698" y="6457772"/>
            <a:ext cx="2900602" cy="369332"/>
          </a:xfrm>
          <a:prstGeom prst="rect">
            <a:avLst/>
          </a:prstGeom>
          <a:noFill/>
        </p:spPr>
        <p:txBody>
          <a:bodyPr wrap="none" rtlCol="0">
            <a:spAutoFit/>
          </a:bodyPr>
          <a:lstStyle/>
          <a:p>
            <a:r>
              <a:rPr lang="en-US" b="1" dirty="0">
                <a:solidFill>
                  <a:schemeClr val="accent1"/>
                </a:solidFill>
              </a:rPr>
              <a:t>Reference </a:t>
            </a:r>
            <a:r>
              <a:rPr lang="en-US" b="1" dirty="0">
                <a:solidFill>
                  <a:schemeClr val="accent4"/>
                </a:solidFill>
              </a:rPr>
              <a:t>   Mutants     </a:t>
            </a:r>
            <a:r>
              <a:rPr lang="en-US" b="1" dirty="0">
                <a:solidFill>
                  <a:srgbClr val="C00000"/>
                </a:solidFill>
              </a:rPr>
              <a:t>Gaps</a:t>
            </a:r>
          </a:p>
        </p:txBody>
      </p:sp>
      <p:sp>
        <p:nvSpPr>
          <p:cNvPr id="44" name="Slide Number Placeholder 43">
            <a:extLst>
              <a:ext uri="{FF2B5EF4-FFF2-40B4-BE49-F238E27FC236}">
                <a16:creationId xmlns:a16="http://schemas.microsoft.com/office/drawing/2014/main" id="{8DCB3916-55AD-AA46-A66D-BCFCB27E2C74}"/>
              </a:ext>
            </a:extLst>
          </p:cNvPr>
          <p:cNvSpPr>
            <a:spLocks noGrp="1"/>
          </p:cNvSpPr>
          <p:nvPr>
            <p:ph type="sldNum" sz="quarter" idx="12"/>
          </p:nvPr>
        </p:nvSpPr>
        <p:spPr/>
        <p:txBody>
          <a:bodyPr/>
          <a:lstStyle/>
          <a:p>
            <a:fld id="{C6D7C2C5-4DCF-C147-AD12-CEC3226FF75E}" type="slidenum">
              <a:rPr lang="en-US" smtClean="0"/>
              <a:t>18</a:t>
            </a:fld>
            <a:endParaRPr lang="en-US"/>
          </a:p>
        </p:txBody>
      </p:sp>
    </p:spTree>
    <p:extLst>
      <p:ext uri="{BB962C8B-B14F-4D97-AF65-F5344CB8AC3E}">
        <p14:creationId xmlns:p14="http://schemas.microsoft.com/office/powerpoint/2010/main" val="25439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760B376D-C6F9-B64C-9E2C-D16FAB3A3AEA}"/>
              </a:ext>
            </a:extLst>
          </p:cNvPr>
          <p:cNvSpPr txBox="1">
            <a:spLocks/>
          </p:cNvSpPr>
          <p:nvPr/>
        </p:nvSpPr>
        <p:spPr>
          <a:xfrm>
            <a:off x="1335740" y="418917"/>
            <a:ext cx="94456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How to apply this concept in CBHTS?</a:t>
            </a:r>
          </a:p>
        </p:txBody>
      </p:sp>
      <p:sp>
        <p:nvSpPr>
          <p:cNvPr id="2" name="TextBox 1">
            <a:extLst>
              <a:ext uri="{FF2B5EF4-FFF2-40B4-BE49-F238E27FC236}">
                <a16:creationId xmlns:a16="http://schemas.microsoft.com/office/drawing/2014/main" id="{A8EE1A49-12AE-444F-8633-3523834FD768}"/>
              </a:ext>
            </a:extLst>
          </p:cNvPr>
          <p:cNvSpPr txBox="1"/>
          <p:nvPr/>
        </p:nvSpPr>
        <p:spPr>
          <a:xfrm>
            <a:off x="1853310" y="1659377"/>
            <a:ext cx="8485377" cy="1384995"/>
          </a:xfrm>
          <a:prstGeom prst="rect">
            <a:avLst/>
          </a:prstGeom>
          <a:noFill/>
        </p:spPr>
        <p:txBody>
          <a:bodyPr wrap="square" rtlCol="0">
            <a:spAutoFit/>
          </a:bodyPr>
          <a:lstStyle/>
          <a:p>
            <a:pPr marL="342900" indent="-342900">
              <a:buAutoNum type="arabicPeriod"/>
            </a:pPr>
            <a:r>
              <a:rPr lang="en-US" sz="2800" dirty="0"/>
              <a:t>Find a way to introduce a reference population</a:t>
            </a:r>
          </a:p>
          <a:p>
            <a:pPr marL="342900" indent="-342900">
              <a:buAutoNum type="arabicPeriod"/>
            </a:pPr>
            <a:endParaRPr lang="en-US" sz="2800" dirty="0"/>
          </a:p>
          <a:p>
            <a:pPr marL="342900" indent="-342900">
              <a:buAutoNum type="arabicPeriod"/>
            </a:pPr>
            <a:r>
              <a:rPr lang="en-US" sz="2800" dirty="0"/>
              <a:t>Find a way to use that to correct spatial bias</a:t>
            </a:r>
          </a:p>
        </p:txBody>
      </p:sp>
      <p:pic>
        <p:nvPicPr>
          <p:cNvPr id="4" name="Graphic 3" descr="Checkmark">
            <a:extLst>
              <a:ext uri="{FF2B5EF4-FFF2-40B4-BE49-F238E27FC236}">
                <a16:creationId xmlns:a16="http://schemas.microsoft.com/office/drawing/2014/main" id="{E92FDAAF-45C6-D54C-8251-A23A28E74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8445" y="1386157"/>
            <a:ext cx="914400" cy="914400"/>
          </a:xfrm>
          <a:prstGeom prst="rect">
            <a:avLst/>
          </a:prstGeom>
        </p:spPr>
      </p:pic>
      <p:sp>
        <p:nvSpPr>
          <p:cNvPr id="11" name="Slide Number Placeholder 10">
            <a:extLst>
              <a:ext uri="{FF2B5EF4-FFF2-40B4-BE49-F238E27FC236}">
                <a16:creationId xmlns:a16="http://schemas.microsoft.com/office/drawing/2014/main" id="{A8CEE54F-C649-A84E-8254-3321D6135410}"/>
              </a:ext>
            </a:extLst>
          </p:cNvPr>
          <p:cNvSpPr>
            <a:spLocks noGrp="1"/>
          </p:cNvSpPr>
          <p:nvPr>
            <p:ph type="sldNum" sz="quarter" idx="12"/>
          </p:nvPr>
        </p:nvSpPr>
        <p:spPr/>
        <p:txBody>
          <a:bodyPr/>
          <a:lstStyle/>
          <a:p>
            <a:fld id="{C6D7C2C5-4DCF-C147-AD12-CEC3226FF75E}" type="slidenum">
              <a:rPr lang="en-US" smtClean="0"/>
              <a:t>19</a:t>
            </a:fld>
            <a:endParaRPr lang="en-US"/>
          </a:p>
        </p:txBody>
      </p:sp>
      <p:grpSp>
        <p:nvGrpSpPr>
          <p:cNvPr id="13" name="Group 12">
            <a:extLst>
              <a:ext uri="{FF2B5EF4-FFF2-40B4-BE49-F238E27FC236}">
                <a16:creationId xmlns:a16="http://schemas.microsoft.com/office/drawing/2014/main" id="{483626B5-76FB-C145-AEA6-8F86B6402E29}"/>
              </a:ext>
            </a:extLst>
          </p:cNvPr>
          <p:cNvGrpSpPr/>
          <p:nvPr/>
        </p:nvGrpSpPr>
        <p:grpSpPr>
          <a:xfrm>
            <a:off x="492108" y="3044372"/>
            <a:ext cx="6261570" cy="3835151"/>
            <a:chOff x="1203308" y="3087404"/>
            <a:chExt cx="6261570" cy="3835151"/>
          </a:xfrm>
        </p:grpSpPr>
        <p:sp>
          <p:nvSpPr>
            <p:cNvPr id="35" name="TextBox 34">
              <a:extLst>
                <a:ext uri="{FF2B5EF4-FFF2-40B4-BE49-F238E27FC236}">
                  <a16:creationId xmlns:a16="http://schemas.microsoft.com/office/drawing/2014/main" id="{D9BE0CB7-402A-F34E-A540-3A930E75A6C9}"/>
                </a:ext>
              </a:extLst>
            </p:cNvPr>
            <p:cNvSpPr txBox="1"/>
            <p:nvPr/>
          </p:nvSpPr>
          <p:spPr>
            <a:xfrm>
              <a:off x="6325271" y="4281728"/>
              <a:ext cx="1139607" cy="923330"/>
            </a:xfrm>
            <a:prstGeom prst="rect">
              <a:avLst/>
            </a:prstGeom>
            <a:noFill/>
          </p:spPr>
          <p:txBody>
            <a:bodyPr wrap="none" rtlCol="0">
              <a:spAutoFit/>
            </a:bodyPr>
            <a:lstStyle/>
            <a:p>
              <a:r>
                <a:rPr lang="en-US" b="1" dirty="0">
                  <a:solidFill>
                    <a:schemeClr val="accent1"/>
                  </a:solidFill>
                </a:rPr>
                <a:t>Reference</a:t>
              </a:r>
            </a:p>
            <a:p>
              <a:r>
                <a:rPr lang="en-US" b="1" dirty="0">
                  <a:solidFill>
                    <a:schemeClr val="accent4"/>
                  </a:solidFill>
                </a:rPr>
                <a:t>Mutants</a:t>
              </a:r>
            </a:p>
            <a:p>
              <a:r>
                <a:rPr lang="en-US" b="1" dirty="0">
                  <a:solidFill>
                    <a:srgbClr val="C00000"/>
                  </a:solidFill>
                </a:rPr>
                <a:t>Gaps</a:t>
              </a:r>
            </a:p>
          </p:txBody>
        </p:sp>
        <p:pic>
          <p:nvPicPr>
            <p:cNvPr id="53" name="Picture 52">
              <a:extLst>
                <a:ext uri="{FF2B5EF4-FFF2-40B4-BE49-F238E27FC236}">
                  <a16:creationId xmlns:a16="http://schemas.microsoft.com/office/drawing/2014/main" id="{109EEE81-8F89-1D4A-8528-99419C8AEAE3}"/>
                </a:ext>
              </a:extLst>
            </p:cNvPr>
            <p:cNvPicPr>
              <a:picLocks noChangeAspect="1"/>
            </p:cNvPicPr>
            <p:nvPr/>
          </p:nvPicPr>
          <p:blipFill rotWithShape="1">
            <a:blip r:embed="rId4"/>
            <a:srcRect l="50981" t="71335" r="24387" b="9507"/>
            <a:stretch/>
          </p:blipFill>
          <p:spPr>
            <a:xfrm>
              <a:off x="1203308" y="3087404"/>
              <a:ext cx="4930792" cy="3835151"/>
            </a:xfrm>
            <a:prstGeom prst="rect">
              <a:avLst/>
            </a:prstGeom>
          </p:spPr>
        </p:pic>
      </p:grpSp>
      <p:grpSp>
        <p:nvGrpSpPr>
          <p:cNvPr id="21" name="Group 20">
            <a:extLst>
              <a:ext uri="{FF2B5EF4-FFF2-40B4-BE49-F238E27FC236}">
                <a16:creationId xmlns:a16="http://schemas.microsoft.com/office/drawing/2014/main" id="{BB48C0A0-8656-194E-B407-FDB0D7FD9799}"/>
              </a:ext>
            </a:extLst>
          </p:cNvPr>
          <p:cNvGrpSpPr>
            <a:grpSpLocks noChangeAspect="1"/>
          </p:cNvGrpSpPr>
          <p:nvPr/>
        </p:nvGrpSpPr>
        <p:grpSpPr>
          <a:xfrm>
            <a:off x="7175500" y="3092378"/>
            <a:ext cx="3803144" cy="3803144"/>
            <a:chOff x="7165016" y="3081894"/>
            <a:chExt cx="3813628" cy="3813628"/>
          </a:xfrm>
        </p:grpSpPr>
        <p:pic>
          <p:nvPicPr>
            <p:cNvPr id="17" name="Picture 16" descr="A picture containing object, clock&#10;&#10;Description automatically generated">
              <a:extLst>
                <a:ext uri="{FF2B5EF4-FFF2-40B4-BE49-F238E27FC236}">
                  <a16:creationId xmlns:a16="http://schemas.microsoft.com/office/drawing/2014/main" id="{26238F7B-8155-A740-BEDC-E927DD8CE45F}"/>
                </a:ext>
              </a:extLst>
            </p:cNvPr>
            <p:cNvPicPr>
              <a:picLocks noChangeAspect="1"/>
            </p:cNvPicPr>
            <p:nvPr/>
          </p:nvPicPr>
          <p:blipFill>
            <a:blip r:embed="rId5"/>
            <a:stretch>
              <a:fillRect/>
            </a:stretch>
          </p:blipFill>
          <p:spPr>
            <a:xfrm>
              <a:off x="7165016" y="3081894"/>
              <a:ext cx="3813628" cy="3813628"/>
            </a:xfrm>
            <a:prstGeom prst="rect">
              <a:avLst/>
            </a:prstGeom>
          </p:spPr>
        </p:pic>
        <p:sp>
          <p:nvSpPr>
            <p:cNvPr id="19" name="Oval 18">
              <a:extLst>
                <a:ext uri="{FF2B5EF4-FFF2-40B4-BE49-F238E27FC236}">
                  <a16:creationId xmlns:a16="http://schemas.microsoft.com/office/drawing/2014/main" id="{1A3A8FAF-2CD4-5041-A4CC-40007C7CC905}"/>
                </a:ext>
              </a:extLst>
            </p:cNvPr>
            <p:cNvSpPr>
              <a:spLocks noChangeAspect="1"/>
            </p:cNvSpPr>
            <p:nvPr/>
          </p:nvSpPr>
          <p:spPr>
            <a:xfrm>
              <a:off x="10224387" y="3784600"/>
              <a:ext cx="304800" cy="300594"/>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8C31C1A-7AB6-9247-9A7D-57A1E4CBC059}"/>
                </a:ext>
              </a:extLst>
            </p:cNvPr>
            <p:cNvSpPr>
              <a:spLocks noChangeAspect="1"/>
            </p:cNvSpPr>
            <p:nvPr/>
          </p:nvSpPr>
          <p:spPr>
            <a:xfrm>
              <a:off x="8521700" y="5481740"/>
              <a:ext cx="304800" cy="300594"/>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25C786E-2C47-3E46-8E0D-2FE9AC92E045}"/>
                </a:ext>
              </a:extLst>
            </p:cNvPr>
            <p:cNvSpPr>
              <a:spLocks noChangeAspect="1"/>
            </p:cNvSpPr>
            <p:nvPr/>
          </p:nvSpPr>
          <p:spPr>
            <a:xfrm>
              <a:off x="9367132" y="4644447"/>
              <a:ext cx="304800" cy="30059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235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93046-F28C-3644-A978-3472EA632CE8}"/>
              </a:ext>
            </a:extLst>
          </p:cNvPr>
          <p:cNvSpPr>
            <a:spLocks noGrp="1"/>
          </p:cNvSpPr>
          <p:nvPr>
            <p:ph idx="1"/>
          </p:nvPr>
        </p:nvSpPr>
        <p:spPr/>
        <p:txBody>
          <a:bodyPr/>
          <a:lstStyle/>
          <a:p>
            <a:pPr marL="514350" indent="-514350">
              <a:buFont typeface="+mj-lt"/>
              <a:buAutoNum type="arabicPeriod"/>
            </a:pPr>
            <a:r>
              <a:rPr lang="en-US" dirty="0"/>
              <a:t>Background</a:t>
            </a:r>
          </a:p>
          <a:p>
            <a:pPr marL="514350" indent="-514350">
              <a:buFont typeface="+mj-lt"/>
              <a:buAutoNum type="arabicPeriod"/>
            </a:pPr>
            <a:r>
              <a:rPr lang="en-US" dirty="0"/>
              <a:t>Colony based high-throughput screens (</a:t>
            </a:r>
            <a:r>
              <a:rPr lang="en-US" b="1" dirty="0"/>
              <a:t>CBHTS</a:t>
            </a:r>
            <a:r>
              <a:rPr lang="en-US" dirty="0"/>
              <a:t>)</a:t>
            </a:r>
          </a:p>
          <a:p>
            <a:pPr marL="514350" indent="-514350">
              <a:buFont typeface="+mj-lt"/>
              <a:buAutoNum type="arabicPeriod"/>
            </a:pPr>
            <a:r>
              <a:rPr lang="en-US" dirty="0"/>
              <a:t>Problem of </a:t>
            </a:r>
            <a:r>
              <a:rPr lang="en-US" b="1" dirty="0"/>
              <a:t>spatial bias </a:t>
            </a:r>
            <a:r>
              <a:rPr lang="en-US" dirty="0"/>
              <a:t>in CBHTS</a:t>
            </a:r>
          </a:p>
          <a:p>
            <a:pPr marL="514350" indent="-514350">
              <a:buFont typeface="+mj-lt"/>
              <a:buAutoNum type="arabicPeriod"/>
            </a:pPr>
            <a:r>
              <a:rPr lang="en-US" dirty="0"/>
              <a:t>How does </a:t>
            </a:r>
            <a:r>
              <a:rPr lang="en-US" b="1" dirty="0"/>
              <a:t>LI Detector </a:t>
            </a:r>
            <a:r>
              <a:rPr lang="en-US" dirty="0"/>
              <a:t>address this issue?</a:t>
            </a:r>
          </a:p>
          <a:p>
            <a:pPr marL="514350" indent="-514350">
              <a:buFont typeface="+mj-lt"/>
              <a:buAutoNum type="arabicPeriod"/>
            </a:pPr>
            <a:endParaRPr lang="en-US" dirty="0"/>
          </a:p>
          <a:p>
            <a:pPr marL="514350" indent="-514350">
              <a:buFont typeface="+mj-lt"/>
              <a:buAutoNum type="arabicPeriod"/>
            </a:pPr>
            <a:endParaRPr lang="en-US" dirty="0"/>
          </a:p>
        </p:txBody>
      </p:sp>
      <p:sp>
        <p:nvSpPr>
          <p:cNvPr id="6" name="Title 1">
            <a:extLst>
              <a:ext uri="{FF2B5EF4-FFF2-40B4-BE49-F238E27FC236}">
                <a16:creationId xmlns:a16="http://schemas.microsoft.com/office/drawing/2014/main" id="{D95A63AE-3149-7A41-B386-5564CDCDEE58}"/>
              </a:ext>
            </a:extLst>
          </p:cNvPr>
          <p:cNvSpPr txBox="1">
            <a:spLocks/>
          </p:cNvSpPr>
          <p:nvPr/>
        </p:nvSpPr>
        <p:spPr>
          <a:xfrm>
            <a:off x="1362634" y="427882"/>
            <a:ext cx="9418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Overview</a:t>
            </a:r>
          </a:p>
        </p:txBody>
      </p:sp>
      <p:sp>
        <p:nvSpPr>
          <p:cNvPr id="2" name="Slide Number Placeholder 1">
            <a:extLst>
              <a:ext uri="{FF2B5EF4-FFF2-40B4-BE49-F238E27FC236}">
                <a16:creationId xmlns:a16="http://schemas.microsoft.com/office/drawing/2014/main" id="{4BFFC450-4606-DA43-AE19-36214278AD85}"/>
              </a:ext>
            </a:extLst>
          </p:cNvPr>
          <p:cNvSpPr>
            <a:spLocks noGrp="1"/>
          </p:cNvSpPr>
          <p:nvPr>
            <p:ph type="sldNum" sz="quarter" idx="12"/>
          </p:nvPr>
        </p:nvSpPr>
        <p:spPr/>
        <p:txBody>
          <a:bodyPr/>
          <a:lstStyle/>
          <a:p>
            <a:fld id="{C6D7C2C5-4DCF-C147-AD12-CEC3226FF75E}" type="slidenum">
              <a:rPr lang="en-US" smtClean="0"/>
              <a:t>2</a:t>
            </a:fld>
            <a:endParaRPr lang="en-US"/>
          </a:p>
        </p:txBody>
      </p:sp>
    </p:spTree>
    <p:extLst>
      <p:ext uri="{BB962C8B-B14F-4D97-AF65-F5344CB8AC3E}">
        <p14:creationId xmlns:p14="http://schemas.microsoft.com/office/powerpoint/2010/main" val="2265652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830FE6F-E434-8849-9AD6-3894B8DD284C}"/>
              </a:ext>
            </a:extLst>
          </p:cNvPr>
          <p:cNvPicPr>
            <a:picLocks noChangeAspect="1"/>
          </p:cNvPicPr>
          <p:nvPr/>
        </p:nvPicPr>
        <p:blipFill>
          <a:blip r:embed="rId3"/>
          <a:srcRect/>
          <a:stretch/>
        </p:blipFill>
        <p:spPr>
          <a:xfrm>
            <a:off x="6795561" y="3149600"/>
            <a:ext cx="3985842" cy="1377370"/>
          </a:xfrm>
          <a:prstGeom prst="rect">
            <a:avLst/>
          </a:prstGeom>
        </p:spPr>
      </p:pic>
      <p:sp>
        <p:nvSpPr>
          <p:cNvPr id="4" name="Title 1">
            <a:extLst>
              <a:ext uri="{FF2B5EF4-FFF2-40B4-BE49-F238E27FC236}">
                <a16:creationId xmlns:a16="http://schemas.microsoft.com/office/drawing/2014/main" id="{44BD7BCD-10AA-AC4C-ACB8-DE4D688A45C0}"/>
              </a:ext>
            </a:extLst>
          </p:cNvPr>
          <p:cNvSpPr>
            <a:spLocks noGrp="1"/>
          </p:cNvSpPr>
          <p:nvPr>
            <p:ph type="title"/>
          </p:nvPr>
        </p:nvSpPr>
        <p:spPr>
          <a:xfrm>
            <a:off x="1335740" y="418917"/>
            <a:ext cx="9445663" cy="1325563"/>
          </a:xfrm>
        </p:spPr>
        <p:txBody>
          <a:bodyPr/>
          <a:lstStyle/>
          <a:p>
            <a:pPr algn="ctr"/>
            <a:r>
              <a:rPr lang="en-US" b="1" dirty="0"/>
              <a:t>Removing Spatial Bias</a:t>
            </a:r>
          </a:p>
        </p:txBody>
      </p:sp>
      <p:grpSp>
        <p:nvGrpSpPr>
          <p:cNvPr id="10" name="Group 9">
            <a:extLst>
              <a:ext uri="{FF2B5EF4-FFF2-40B4-BE49-F238E27FC236}">
                <a16:creationId xmlns:a16="http://schemas.microsoft.com/office/drawing/2014/main" id="{3FB3E5FC-C9EF-8042-BF8C-5A68FA216DBF}"/>
              </a:ext>
            </a:extLst>
          </p:cNvPr>
          <p:cNvGrpSpPr>
            <a:grpSpLocks noChangeAspect="1"/>
          </p:cNvGrpSpPr>
          <p:nvPr/>
        </p:nvGrpSpPr>
        <p:grpSpPr>
          <a:xfrm>
            <a:off x="254422" y="2264720"/>
            <a:ext cx="5790360" cy="3487899"/>
            <a:chOff x="0" y="2264720"/>
            <a:chExt cx="6337637" cy="3817558"/>
          </a:xfrm>
        </p:grpSpPr>
        <p:pic>
          <p:nvPicPr>
            <p:cNvPr id="7" name="Picture 6">
              <a:extLst>
                <a:ext uri="{FF2B5EF4-FFF2-40B4-BE49-F238E27FC236}">
                  <a16:creationId xmlns:a16="http://schemas.microsoft.com/office/drawing/2014/main" id="{B733EE56-B556-0545-BC30-66F95C05F6A1}"/>
                </a:ext>
              </a:extLst>
            </p:cNvPr>
            <p:cNvPicPr>
              <a:picLocks noChangeAspect="1"/>
            </p:cNvPicPr>
            <p:nvPr/>
          </p:nvPicPr>
          <p:blipFill rotWithShape="1">
            <a:blip r:embed="rId4"/>
            <a:srcRect r="54160"/>
            <a:stretch/>
          </p:blipFill>
          <p:spPr>
            <a:xfrm>
              <a:off x="0" y="2264720"/>
              <a:ext cx="5570845" cy="3817558"/>
            </a:xfrm>
            <a:prstGeom prst="rect">
              <a:avLst/>
            </a:prstGeom>
          </p:spPr>
        </p:pic>
        <p:pic>
          <p:nvPicPr>
            <p:cNvPr id="9" name="Picture 8">
              <a:extLst>
                <a:ext uri="{FF2B5EF4-FFF2-40B4-BE49-F238E27FC236}">
                  <a16:creationId xmlns:a16="http://schemas.microsoft.com/office/drawing/2014/main" id="{2D9E6AA4-AAA0-814F-BEDD-116584A35635}"/>
                </a:ext>
              </a:extLst>
            </p:cNvPr>
            <p:cNvPicPr>
              <a:picLocks noChangeAspect="1"/>
            </p:cNvPicPr>
            <p:nvPr/>
          </p:nvPicPr>
          <p:blipFill rotWithShape="1">
            <a:blip r:embed="rId4"/>
            <a:srcRect l="92844" r="933"/>
            <a:stretch/>
          </p:blipFill>
          <p:spPr>
            <a:xfrm>
              <a:off x="5581424" y="2264720"/>
              <a:ext cx="756213" cy="3817558"/>
            </a:xfrm>
            <a:prstGeom prst="rect">
              <a:avLst/>
            </a:prstGeom>
          </p:spPr>
        </p:pic>
      </p:grpSp>
      <p:sp>
        <p:nvSpPr>
          <p:cNvPr id="12" name="TextBox 11">
            <a:extLst>
              <a:ext uri="{FF2B5EF4-FFF2-40B4-BE49-F238E27FC236}">
                <a16:creationId xmlns:a16="http://schemas.microsoft.com/office/drawing/2014/main" id="{92BA1E15-0739-1E4A-BC8E-91E702D0B2BC}"/>
              </a:ext>
            </a:extLst>
          </p:cNvPr>
          <p:cNvSpPr txBox="1"/>
          <p:nvPr/>
        </p:nvSpPr>
        <p:spPr>
          <a:xfrm>
            <a:off x="1144565" y="5792752"/>
            <a:ext cx="3309496" cy="646331"/>
          </a:xfrm>
          <a:prstGeom prst="rect">
            <a:avLst/>
          </a:prstGeom>
          <a:noFill/>
        </p:spPr>
        <p:txBody>
          <a:bodyPr wrap="none" rtlCol="0">
            <a:spAutoFit/>
          </a:bodyPr>
          <a:lstStyle/>
          <a:p>
            <a:pPr algn="ctr"/>
            <a:r>
              <a:rPr lang="en-US" dirty="0"/>
              <a:t>Variability in observation = </a:t>
            </a:r>
          </a:p>
          <a:p>
            <a:pPr algn="ctr"/>
            <a:r>
              <a:rPr lang="en-US" dirty="0"/>
              <a:t>Spatial bias + Biological variability</a:t>
            </a:r>
          </a:p>
        </p:txBody>
      </p:sp>
      <p:sp>
        <p:nvSpPr>
          <p:cNvPr id="13" name="TextBox 12">
            <a:extLst>
              <a:ext uri="{FF2B5EF4-FFF2-40B4-BE49-F238E27FC236}">
                <a16:creationId xmlns:a16="http://schemas.microsoft.com/office/drawing/2014/main" id="{B207DA09-ACDA-9C45-9E9A-7BEF7355FF4A}"/>
              </a:ext>
            </a:extLst>
          </p:cNvPr>
          <p:cNvSpPr txBox="1"/>
          <p:nvPr/>
        </p:nvSpPr>
        <p:spPr>
          <a:xfrm>
            <a:off x="7412057" y="5752242"/>
            <a:ext cx="2733697" cy="646331"/>
          </a:xfrm>
          <a:prstGeom prst="rect">
            <a:avLst/>
          </a:prstGeom>
          <a:noFill/>
        </p:spPr>
        <p:txBody>
          <a:bodyPr wrap="none" rtlCol="0">
            <a:spAutoFit/>
          </a:bodyPr>
          <a:lstStyle/>
          <a:p>
            <a:pPr algn="ctr"/>
            <a:r>
              <a:rPr lang="en-US" dirty="0"/>
              <a:t>Variability in observation = </a:t>
            </a:r>
          </a:p>
          <a:p>
            <a:pPr algn="ctr"/>
            <a:r>
              <a:rPr lang="en-US" dirty="0"/>
              <a:t>Biological variability</a:t>
            </a:r>
          </a:p>
        </p:txBody>
      </p:sp>
      <p:sp>
        <p:nvSpPr>
          <p:cNvPr id="14" name="Rectangle 13">
            <a:extLst>
              <a:ext uri="{FF2B5EF4-FFF2-40B4-BE49-F238E27FC236}">
                <a16:creationId xmlns:a16="http://schemas.microsoft.com/office/drawing/2014/main" id="{91988ABB-BFCB-4D4B-BDEF-22496318704E}"/>
              </a:ext>
            </a:extLst>
          </p:cNvPr>
          <p:cNvSpPr/>
          <p:nvPr/>
        </p:nvSpPr>
        <p:spPr>
          <a:xfrm>
            <a:off x="5492942" y="5608085"/>
            <a:ext cx="633507" cy="1015663"/>
          </a:xfrm>
          <a:prstGeom prst="rect">
            <a:avLst/>
          </a:prstGeom>
        </p:spPr>
        <p:txBody>
          <a:bodyPr wrap="none">
            <a:spAutoFit/>
          </a:bodyPr>
          <a:lstStyle/>
          <a:p>
            <a:r>
              <a:rPr lang="en-US" sz="6000" dirty="0">
                <a:solidFill>
                  <a:srgbClr val="222222"/>
                </a:solidFill>
                <a:latin typeface="arial" panose="020B0604020202020204" pitchFamily="34" charset="0"/>
              </a:rPr>
              <a:t>&gt;</a:t>
            </a:r>
            <a:endParaRPr lang="en-US" sz="6000" dirty="0"/>
          </a:p>
        </p:txBody>
      </p:sp>
      <p:sp>
        <p:nvSpPr>
          <p:cNvPr id="15" name="Slide Number Placeholder 14">
            <a:extLst>
              <a:ext uri="{FF2B5EF4-FFF2-40B4-BE49-F238E27FC236}">
                <a16:creationId xmlns:a16="http://schemas.microsoft.com/office/drawing/2014/main" id="{A7BFD22A-7652-E740-9170-64BACD243BDD}"/>
              </a:ext>
            </a:extLst>
          </p:cNvPr>
          <p:cNvSpPr>
            <a:spLocks noGrp="1"/>
          </p:cNvSpPr>
          <p:nvPr>
            <p:ph type="sldNum" sz="quarter" idx="12"/>
          </p:nvPr>
        </p:nvSpPr>
        <p:spPr/>
        <p:txBody>
          <a:bodyPr/>
          <a:lstStyle/>
          <a:p>
            <a:fld id="{C6D7C2C5-4DCF-C147-AD12-CEC3226FF75E}" type="slidenum">
              <a:rPr lang="en-US" smtClean="0"/>
              <a:t>20</a:t>
            </a:fld>
            <a:endParaRPr lang="en-US"/>
          </a:p>
        </p:txBody>
      </p:sp>
      <p:grpSp>
        <p:nvGrpSpPr>
          <p:cNvPr id="2" name="Group 1">
            <a:extLst>
              <a:ext uri="{FF2B5EF4-FFF2-40B4-BE49-F238E27FC236}">
                <a16:creationId xmlns:a16="http://schemas.microsoft.com/office/drawing/2014/main" id="{1E2345DD-D5B4-FB43-8FE9-81104F7A8AED}"/>
              </a:ext>
            </a:extLst>
          </p:cNvPr>
          <p:cNvGrpSpPr>
            <a:grpSpLocks noChangeAspect="1"/>
          </p:cNvGrpSpPr>
          <p:nvPr/>
        </p:nvGrpSpPr>
        <p:grpSpPr>
          <a:xfrm>
            <a:off x="6193519" y="2264720"/>
            <a:ext cx="5892319" cy="3487898"/>
            <a:chOff x="5691323" y="2264720"/>
            <a:chExt cx="6348216" cy="3757762"/>
          </a:xfrm>
        </p:grpSpPr>
        <p:pic>
          <p:nvPicPr>
            <p:cNvPr id="8" name="Picture 7">
              <a:extLst>
                <a:ext uri="{FF2B5EF4-FFF2-40B4-BE49-F238E27FC236}">
                  <a16:creationId xmlns:a16="http://schemas.microsoft.com/office/drawing/2014/main" id="{21A1032F-6136-724E-87AC-398E7F036315}"/>
                </a:ext>
              </a:extLst>
            </p:cNvPr>
            <p:cNvPicPr>
              <a:picLocks noChangeAspect="1"/>
            </p:cNvPicPr>
            <p:nvPr/>
          </p:nvPicPr>
          <p:blipFill rotWithShape="1">
            <a:blip r:embed="rId5"/>
            <a:srcRect r="53429"/>
            <a:stretch/>
          </p:blipFill>
          <p:spPr>
            <a:xfrm>
              <a:off x="5691323" y="2264922"/>
              <a:ext cx="5570844" cy="3757560"/>
            </a:xfrm>
            <a:prstGeom prst="rect">
              <a:avLst/>
            </a:prstGeom>
          </p:spPr>
        </p:pic>
        <p:pic>
          <p:nvPicPr>
            <p:cNvPr id="6" name="Picture 5">
              <a:extLst>
                <a:ext uri="{FF2B5EF4-FFF2-40B4-BE49-F238E27FC236}">
                  <a16:creationId xmlns:a16="http://schemas.microsoft.com/office/drawing/2014/main" id="{1DEB1B92-B48D-7A4A-93CE-7549BA3ECF5A}"/>
                </a:ext>
              </a:extLst>
            </p:cNvPr>
            <p:cNvPicPr>
              <a:picLocks noChangeAspect="1"/>
            </p:cNvPicPr>
            <p:nvPr/>
          </p:nvPicPr>
          <p:blipFill rotWithShape="1">
            <a:blip r:embed="rId5"/>
            <a:srcRect l="92227" r="1274"/>
            <a:stretch/>
          </p:blipFill>
          <p:spPr>
            <a:xfrm>
              <a:off x="11262167" y="2264720"/>
              <a:ext cx="777372" cy="3757560"/>
            </a:xfrm>
            <a:prstGeom prst="rect">
              <a:avLst/>
            </a:prstGeom>
          </p:spPr>
        </p:pic>
      </p:grpSp>
    </p:spTree>
    <p:extLst>
      <p:ext uri="{BB962C8B-B14F-4D97-AF65-F5344CB8AC3E}">
        <p14:creationId xmlns:p14="http://schemas.microsoft.com/office/powerpoint/2010/main" val="197205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BD7BCD-10AA-AC4C-ACB8-DE4D688A45C0}"/>
              </a:ext>
            </a:extLst>
          </p:cNvPr>
          <p:cNvSpPr>
            <a:spLocks noGrp="1"/>
          </p:cNvSpPr>
          <p:nvPr>
            <p:ph type="title"/>
          </p:nvPr>
        </p:nvSpPr>
        <p:spPr>
          <a:xfrm>
            <a:off x="1335740" y="418917"/>
            <a:ext cx="9445663" cy="1325563"/>
          </a:xfrm>
        </p:spPr>
        <p:txBody>
          <a:bodyPr/>
          <a:lstStyle/>
          <a:p>
            <a:pPr algn="ctr"/>
            <a:r>
              <a:rPr lang="en-US" b="1" dirty="0"/>
              <a:t>Removing Spatial Bias</a:t>
            </a:r>
          </a:p>
        </p:txBody>
      </p:sp>
      <p:pic>
        <p:nvPicPr>
          <p:cNvPr id="12" name="Picture 11" descr="A close up of text on a white background&#10;&#10;Description automatically generated">
            <a:extLst>
              <a:ext uri="{FF2B5EF4-FFF2-40B4-BE49-F238E27FC236}">
                <a16:creationId xmlns:a16="http://schemas.microsoft.com/office/drawing/2014/main" id="{425DB13D-3BD6-724B-A76F-8F00DDF4C494}"/>
              </a:ext>
            </a:extLst>
          </p:cNvPr>
          <p:cNvPicPr>
            <a:picLocks noChangeAspect="1"/>
          </p:cNvPicPr>
          <p:nvPr/>
        </p:nvPicPr>
        <p:blipFill>
          <a:blip r:embed="rId3"/>
          <a:stretch>
            <a:fillRect/>
          </a:stretch>
        </p:blipFill>
        <p:spPr>
          <a:xfrm>
            <a:off x="3602958" y="1643605"/>
            <a:ext cx="4911225" cy="4911225"/>
          </a:xfrm>
          <a:prstGeom prst="rect">
            <a:avLst/>
          </a:prstGeom>
        </p:spPr>
      </p:pic>
      <p:sp>
        <p:nvSpPr>
          <p:cNvPr id="13" name="Slide Number Placeholder 12">
            <a:extLst>
              <a:ext uri="{FF2B5EF4-FFF2-40B4-BE49-F238E27FC236}">
                <a16:creationId xmlns:a16="http://schemas.microsoft.com/office/drawing/2014/main" id="{D7A9A1F6-F1AC-9248-B758-D683B4EB91A9}"/>
              </a:ext>
            </a:extLst>
          </p:cNvPr>
          <p:cNvSpPr>
            <a:spLocks noGrp="1"/>
          </p:cNvSpPr>
          <p:nvPr>
            <p:ph type="sldNum" sz="quarter" idx="12"/>
          </p:nvPr>
        </p:nvSpPr>
        <p:spPr/>
        <p:txBody>
          <a:bodyPr/>
          <a:lstStyle/>
          <a:p>
            <a:fld id="{C6D7C2C5-4DCF-C147-AD12-CEC3226FF75E}" type="slidenum">
              <a:rPr lang="en-US" smtClean="0"/>
              <a:t>21</a:t>
            </a:fld>
            <a:endParaRPr lang="en-US"/>
          </a:p>
        </p:txBody>
      </p:sp>
    </p:spTree>
    <p:extLst>
      <p:ext uri="{BB962C8B-B14F-4D97-AF65-F5344CB8AC3E}">
        <p14:creationId xmlns:p14="http://schemas.microsoft.com/office/powerpoint/2010/main" val="3973918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6C581CA4-F70B-3545-9154-935AC7F4D4B6}"/>
              </a:ext>
            </a:extLst>
          </p:cNvPr>
          <p:cNvPicPr>
            <a:picLocks noChangeAspect="1"/>
          </p:cNvPicPr>
          <p:nvPr/>
        </p:nvPicPr>
        <p:blipFill>
          <a:blip r:embed="rId3"/>
          <a:stretch>
            <a:fillRect/>
          </a:stretch>
        </p:blipFill>
        <p:spPr>
          <a:xfrm>
            <a:off x="2872718" y="1658785"/>
            <a:ext cx="6371705" cy="5199217"/>
          </a:xfrm>
          <a:prstGeom prst="rect">
            <a:avLst/>
          </a:prstGeom>
        </p:spPr>
      </p:pic>
      <p:sp>
        <p:nvSpPr>
          <p:cNvPr id="4" name="Title 1">
            <a:extLst>
              <a:ext uri="{FF2B5EF4-FFF2-40B4-BE49-F238E27FC236}">
                <a16:creationId xmlns:a16="http://schemas.microsoft.com/office/drawing/2014/main" id="{44BD7BCD-10AA-AC4C-ACB8-DE4D688A45C0}"/>
              </a:ext>
            </a:extLst>
          </p:cNvPr>
          <p:cNvSpPr>
            <a:spLocks noGrp="1"/>
          </p:cNvSpPr>
          <p:nvPr>
            <p:ph type="title"/>
          </p:nvPr>
        </p:nvSpPr>
        <p:spPr>
          <a:xfrm>
            <a:off x="1335740" y="418917"/>
            <a:ext cx="9445663" cy="1325563"/>
          </a:xfrm>
        </p:spPr>
        <p:txBody>
          <a:bodyPr/>
          <a:lstStyle/>
          <a:p>
            <a:pPr algn="ctr"/>
            <a:r>
              <a:rPr lang="en-US" b="1" dirty="0"/>
              <a:t>Virtual Plates with Random Colony Size Distribution</a:t>
            </a:r>
          </a:p>
        </p:txBody>
      </p:sp>
      <p:sp>
        <p:nvSpPr>
          <p:cNvPr id="13" name="Slide Number Placeholder 12">
            <a:extLst>
              <a:ext uri="{FF2B5EF4-FFF2-40B4-BE49-F238E27FC236}">
                <a16:creationId xmlns:a16="http://schemas.microsoft.com/office/drawing/2014/main" id="{D7A9A1F6-F1AC-9248-B758-D683B4EB91A9}"/>
              </a:ext>
            </a:extLst>
          </p:cNvPr>
          <p:cNvSpPr>
            <a:spLocks noGrp="1"/>
          </p:cNvSpPr>
          <p:nvPr>
            <p:ph type="sldNum" sz="quarter" idx="12"/>
          </p:nvPr>
        </p:nvSpPr>
        <p:spPr/>
        <p:txBody>
          <a:bodyPr/>
          <a:lstStyle/>
          <a:p>
            <a:fld id="{C6D7C2C5-4DCF-C147-AD12-CEC3226FF75E}" type="slidenum">
              <a:rPr lang="en-US" smtClean="0"/>
              <a:t>22</a:t>
            </a:fld>
            <a:endParaRPr lang="en-US"/>
          </a:p>
        </p:txBody>
      </p:sp>
      <p:pic>
        <p:nvPicPr>
          <p:cNvPr id="3" name="Picture 2" descr="A close up of a sign&#10;&#10;Description automatically generated">
            <a:extLst>
              <a:ext uri="{FF2B5EF4-FFF2-40B4-BE49-F238E27FC236}">
                <a16:creationId xmlns:a16="http://schemas.microsoft.com/office/drawing/2014/main" id="{288F9ABF-E3EC-1449-A361-61F4C4D4E67C}"/>
              </a:ext>
            </a:extLst>
          </p:cNvPr>
          <p:cNvPicPr>
            <a:picLocks noChangeAspect="1"/>
          </p:cNvPicPr>
          <p:nvPr/>
        </p:nvPicPr>
        <p:blipFill>
          <a:blip r:embed="rId4"/>
          <a:stretch>
            <a:fillRect/>
          </a:stretch>
        </p:blipFill>
        <p:spPr>
          <a:xfrm>
            <a:off x="2910148" y="1658785"/>
            <a:ext cx="6371703" cy="5199215"/>
          </a:xfrm>
          <a:prstGeom prst="rect">
            <a:avLst/>
          </a:prstGeom>
        </p:spPr>
      </p:pic>
      <p:sp>
        <p:nvSpPr>
          <p:cNvPr id="6" name="Rectangle 5">
            <a:extLst>
              <a:ext uri="{FF2B5EF4-FFF2-40B4-BE49-F238E27FC236}">
                <a16:creationId xmlns:a16="http://schemas.microsoft.com/office/drawing/2014/main" id="{F9FCA2DF-ED1F-B64B-A918-C8D88F868194}"/>
              </a:ext>
            </a:extLst>
          </p:cNvPr>
          <p:cNvSpPr/>
          <p:nvPr/>
        </p:nvSpPr>
        <p:spPr>
          <a:xfrm>
            <a:off x="6104682" y="1661832"/>
            <a:ext cx="3177170" cy="2574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D966B2-D3F4-8C40-9783-0FBB1F4B1455}"/>
              </a:ext>
            </a:extLst>
          </p:cNvPr>
          <p:cNvSpPr/>
          <p:nvPr/>
        </p:nvSpPr>
        <p:spPr>
          <a:xfrm>
            <a:off x="2910147" y="4236334"/>
            <a:ext cx="3177170" cy="2574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8CF0AF-CCF2-4E45-ADEC-A6CE0C7BC8D8}"/>
              </a:ext>
            </a:extLst>
          </p:cNvPr>
          <p:cNvSpPr/>
          <p:nvPr/>
        </p:nvSpPr>
        <p:spPr>
          <a:xfrm>
            <a:off x="6104682" y="4146973"/>
            <a:ext cx="3177170" cy="2574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770E3B-06D3-A049-AE7A-BC42CCE13CE0}"/>
              </a:ext>
            </a:extLst>
          </p:cNvPr>
          <p:cNvSpPr txBox="1"/>
          <p:nvPr/>
        </p:nvSpPr>
        <p:spPr>
          <a:xfrm>
            <a:off x="548640" y="2579751"/>
            <a:ext cx="1980863" cy="369332"/>
          </a:xfrm>
          <a:prstGeom prst="rect">
            <a:avLst/>
          </a:prstGeom>
          <a:noFill/>
        </p:spPr>
        <p:txBody>
          <a:bodyPr wrap="none" rtlCol="0">
            <a:spAutoFit/>
          </a:bodyPr>
          <a:lstStyle/>
          <a:p>
            <a:r>
              <a:rPr lang="en-US" dirty="0"/>
              <a:t>Time = 11.04 hours</a:t>
            </a:r>
          </a:p>
        </p:txBody>
      </p:sp>
      <p:sp>
        <p:nvSpPr>
          <p:cNvPr id="11" name="TextBox 10">
            <a:extLst>
              <a:ext uri="{FF2B5EF4-FFF2-40B4-BE49-F238E27FC236}">
                <a16:creationId xmlns:a16="http://schemas.microsoft.com/office/drawing/2014/main" id="{EE8CC2CB-791F-404C-ACDF-F814348F2BFE}"/>
              </a:ext>
            </a:extLst>
          </p:cNvPr>
          <p:cNvSpPr txBox="1"/>
          <p:nvPr/>
        </p:nvSpPr>
        <p:spPr>
          <a:xfrm>
            <a:off x="548639" y="2573983"/>
            <a:ext cx="1863844" cy="369332"/>
          </a:xfrm>
          <a:prstGeom prst="rect">
            <a:avLst/>
          </a:prstGeom>
          <a:noFill/>
        </p:spPr>
        <p:txBody>
          <a:bodyPr wrap="none" rtlCol="0">
            <a:spAutoFit/>
          </a:bodyPr>
          <a:lstStyle/>
          <a:p>
            <a:r>
              <a:rPr lang="en-US" dirty="0"/>
              <a:t>Time = 6.14 hours</a:t>
            </a:r>
          </a:p>
        </p:txBody>
      </p:sp>
    </p:spTree>
    <p:extLst>
      <p:ext uri="{BB962C8B-B14F-4D97-AF65-F5344CB8AC3E}">
        <p14:creationId xmlns:p14="http://schemas.microsoft.com/office/powerpoint/2010/main" val="322601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2"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BD7BCD-10AA-AC4C-ACB8-DE4D688A45C0}"/>
              </a:ext>
            </a:extLst>
          </p:cNvPr>
          <p:cNvSpPr>
            <a:spLocks noGrp="1"/>
          </p:cNvSpPr>
          <p:nvPr>
            <p:ph type="title"/>
          </p:nvPr>
        </p:nvSpPr>
        <p:spPr>
          <a:xfrm>
            <a:off x="331238" y="369332"/>
            <a:ext cx="2842721" cy="3117438"/>
          </a:xfrm>
        </p:spPr>
        <p:txBody>
          <a:bodyPr>
            <a:normAutofit/>
          </a:bodyPr>
          <a:lstStyle/>
          <a:p>
            <a:pPr algn="ctr"/>
            <a:r>
              <a:rPr lang="en-US" b="1" dirty="0"/>
              <a:t>Results from Random Distribution</a:t>
            </a:r>
          </a:p>
        </p:txBody>
      </p:sp>
      <p:sp>
        <p:nvSpPr>
          <p:cNvPr id="13" name="Slide Number Placeholder 12">
            <a:extLst>
              <a:ext uri="{FF2B5EF4-FFF2-40B4-BE49-F238E27FC236}">
                <a16:creationId xmlns:a16="http://schemas.microsoft.com/office/drawing/2014/main" id="{D7A9A1F6-F1AC-9248-B758-D683B4EB91A9}"/>
              </a:ext>
            </a:extLst>
          </p:cNvPr>
          <p:cNvSpPr>
            <a:spLocks noGrp="1"/>
          </p:cNvSpPr>
          <p:nvPr>
            <p:ph type="sldNum" sz="quarter" idx="12"/>
          </p:nvPr>
        </p:nvSpPr>
        <p:spPr/>
        <p:txBody>
          <a:bodyPr/>
          <a:lstStyle/>
          <a:p>
            <a:fld id="{C6D7C2C5-4DCF-C147-AD12-CEC3226FF75E}" type="slidenum">
              <a:rPr lang="en-US" smtClean="0"/>
              <a:t>23</a:t>
            </a:fld>
            <a:endParaRPr lang="en-US"/>
          </a:p>
        </p:txBody>
      </p:sp>
      <p:pic>
        <p:nvPicPr>
          <p:cNvPr id="7" name="Picture 6">
            <a:extLst>
              <a:ext uri="{FF2B5EF4-FFF2-40B4-BE49-F238E27FC236}">
                <a16:creationId xmlns:a16="http://schemas.microsoft.com/office/drawing/2014/main" id="{6B0D7E14-37F4-8B4A-B889-1B45165C03B4}"/>
              </a:ext>
            </a:extLst>
          </p:cNvPr>
          <p:cNvPicPr>
            <a:picLocks noChangeAspect="1"/>
          </p:cNvPicPr>
          <p:nvPr/>
        </p:nvPicPr>
        <p:blipFill>
          <a:blip r:embed="rId3"/>
          <a:srcRect/>
          <a:stretch/>
        </p:blipFill>
        <p:spPr>
          <a:xfrm>
            <a:off x="3672841" y="1"/>
            <a:ext cx="6858000" cy="6858000"/>
          </a:xfrm>
          <a:prstGeom prst="rect">
            <a:avLst/>
          </a:prstGeom>
        </p:spPr>
      </p:pic>
      <p:sp>
        <p:nvSpPr>
          <p:cNvPr id="2" name="TextBox 1">
            <a:extLst>
              <a:ext uri="{FF2B5EF4-FFF2-40B4-BE49-F238E27FC236}">
                <a16:creationId xmlns:a16="http://schemas.microsoft.com/office/drawing/2014/main" id="{28EE4F5C-E146-864A-BB24-CDDB8F036779}"/>
              </a:ext>
            </a:extLst>
          </p:cNvPr>
          <p:cNvSpPr txBox="1"/>
          <p:nvPr/>
        </p:nvSpPr>
        <p:spPr>
          <a:xfrm>
            <a:off x="331238" y="3486770"/>
            <a:ext cx="3194569" cy="646331"/>
          </a:xfrm>
          <a:prstGeom prst="rect">
            <a:avLst/>
          </a:prstGeom>
          <a:noFill/>
        </p:spPr>
        <p:txBody>
          <a:bodyPr wrap="square" rtlCol="0">
            <a:spAutoFit/>
          </a:bodyPr>
          <a:lstStyle/>
          <a:p>
            <a:r>
              <a:rPr lang="en-US" dirty="0"/>
              <a:t>MCAT = </a:t>
            </a:r>
          </a:p>
          <a:p>
            <a:r>
              <a:rPr lang="en-US" dirty="0"/>
              <a:t>MATLAB Colony Analyzer Toolkit</a:t>
            </a:r>
          </a:p>
        </p:txBody>
      </p:sp>
      <p:pic>
        <p:nvPicPr>
          <p:cNvPr id="3" name="Picture 2">
            <a:extLst>
              <a:ext uri="{FF2B5EF4-FFF2-40B4-BE49-F238E27FC236}">
                <a16:creationId xmlns:a16="http://schemas.microsoft.com/office/drawing/2014/main" id="{70E74895-638F-7949-B337-7E8A6630718A}"/>
              </a:ext>
            </a:extLst>
          </p:cNvPr>
          <p:cNvPicPr>
            <a:picLocks noChangeAspect="1"/>
          </p:cNvPicPr>
          <p:nvPr/>
        </p:nvPicPr>
        <p:blipFill>
          <a:blip r:embed="rId4"/>
          <a:stretch>
            <a:fillRect/>
          </a:stretch>
        </p:blipFill>
        <p:spPr>
          <a:xfrm>
            <a:off x="184204" y="4504132"/>
            <a:ext cx="3341603" cy="1520429"/>
          </a:xfrm>
          <a:prstGeom prst="rect">
            <a:avLst/>
          </a:prstGeom>
        </p:spPr>
      </p:pic>
    </p:spTree>
    <p:extLst>
      <p:ext uri="{BB962C8B-B14F-4D97-AF65-F5344CB8AC3E}">
        <p14:creationId xmlns:p14="http://schemas.microsoft.com/office/powerpoint/2010/main" val="4282829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8C1D-474C-544C-AA85-701AA3C5D363}"/>
              </a:ext>
            </a:extLst>
          </p:cNvPr>
          <p:cNvSpPr>
            <a:spLocks noGrp="1"/>
          </p:cNvSpPr>
          <p:nvPr>
            <p:ph type="title"/>
          </p:nvPr>
        </p:nvSpPr>
        <p:spPr>
          <a:xfrm>
            <a:off x="1371600" y="418917"/>
            <a:ext cx="9409803" cy="1325563"/>
          </a:xfrm>
        </p:spPr>
        <p:txBody>
          <a:bodyPr>
            <a:normAutofit/>
          </a:bodyPr>
          <a:lstStyle/>
          <a:p>
            <a:pPr algn="ctr"/>
            <a:r>
              <a:rPr lang="en-US" b="1" dirty="0"/>
              <a:t>LI Detector improves upon existing methods</a:t>
            </a:r>
          </a:p>
        </p:txBody>
      </p:sp>
      <p:pic>
        <p:nvPicPr>
          <p:cNvPr id="12" name="Picture 11">
            <a:extLst>
              <a:ext uri="{FF2B5EF4-FFF2-40B4-BE49-F238E27FC236}">
                <a16:creationId xmlns:a16="http://schemas.microsoft.com/office/drawing/2014/main" id="{33CCEEE3-9FD6-9743-B42E-90AD86C4094B}"/>
              </a:ext>
            </a:extLst>
          </p:cNvPr>
          <p:cNvPicPr>
            <a:picLocks noChangeAspect="1"/>
          </p:cNvPicPr>
          <p:nvPr/>
        </p:nvPicPr>
        <p:blipFill>
          <a:blip r:embed="rId3"/>
          <a:stretch>
            <a:fillRect/>
          </a:stretch>
        </p:blipFill>
        <p:spPr>
          <a:xfrm>
            <a:off x="1499304" y="2559671"/>
            <a:ext cx="4474514" cy="2555946"/>
          </a:xfrm>
          <a:prstGeom prst="rect">
            <a:avLst/>
          </a:prstGeom>
        </p:spPr>
      </p:pic>
      <p:grpSp>
        <p:nvGrpSpPr>
          <p:cNvPr id="29" name="Group 28">
            <a:extLst>
              <a:ext uri="{FF2B5EF4-FFF2-40B4-BE49-F238E27FC236}">
                <a16:creationId xmlns:a16="http://schemas.microsoft.com/office/drawing/2014/main" id="{F0B2FBC1-FC4C-B245-9377-DA89B9EDBBD3}"/>
              </a:ext>
            </a:extLst>
          </p:cNvPr>
          <p:cNvGrpSpPr/>
          <p:nvPr/>
        </p:nvGrpSpPr>
        <p:grpSpPr>
          <a:xfrm>
            <a:off x="7459661" y="2635844"/>
            <a:ext cx="2782867" cy="1199747"/>
            <a:chOff x="2637877" y="5078009"/>
            <a:chExt cx="2782867" cy="1199747"/>
          </a:xfrm>
        </p:grpSpPr>
        <p:grpSp>
          <p:nvGrpSpPr>
            <p:cNvPr id="26" name="Group 25">
              <a:extLst>
                <a:ext uri="{FF2B5EF4-FFF2-40B4-BE49-F238E27FC236}">
                  <a16:creationId xmlns:a16="http://schemas.microsoft.com/office/drawing/2014/main" id="{55D37F31-B2FD-F844-B0B0-A4EDA1A29FBC}"/>
                </a:ext>
              </a:extLst>
            </p:cNvPr>
            <p:cNvGrpSpPr/>
            <p:nvPr/>
          </p:nvGrpSpPr>
          <p:grpSpPr>
            <a:xfrm>
              <a:off x="2637877" y="5078009"/>
              <a:ext cx="2782867" cy="713232"/>
              <a:chOff x="2862257" y="5181564"/>
              <a:chExt cx="2782867" cy="713232"/>
            </a:xfrm>
          </p:grpSpPr>
          <p:pic>
            <p:nvPicPr>
              <p:cNvPr id="18" name="Picture 17">
                <a:extLst>
                  <a:ext uri="{FF2B5EF4-FFF2-40B4-BE49-F238E27FC236}">
                    <a16:creationId xmlns:a16="http://schemas.microsoft.com/office/drawing/2014/main" id="{4E3D6319-2C9C-A74F-863A-EFBDC71FD28B}"/>
                  </a:ext>
                </a:extLst>
              </p:cNvPr>
              <p:cNvPicPr>
                <a:picLocks noChangeAspect="1"/>
              </p:cNvPicPr>
              <p:nvPr/>
            </p:nvPicPr>
            <p:blipFill>
              <a:blip r:embed="rId4"/>
              <a:stretch>
                <a:fillRect/>
              </a:stretch>
            </p:blipFill>
            <p:spPr>
              <a:xfrm>
                <a:off x="3858036" y="5192972"/>
                <a:ext cx="756038" cy="694944"/>
              </a:xfrm>
              <a:prstGeom prst="rect">
                <a:avLst/>
              </a:prstGeom>
            </p:spPr>
          </p:pic>
          <p:pic>
            <p:nvPicPr>
              <p:cNvPr id="24" name="Picture 23">
                <a:extLst>
                  <a:ext uri="{FF2B5EF4-FFF2-40B4-BE49-F238E27FC236}">
                    <a16:creationId xmlns:a16="http://schemas.microsoft.com/office/drawing/2014/main" id="{F25700C7-4ADE-CD44-8A30-AF2E3675E4F5}"/>
                  </a:ext>
                </a:extLst>
              </p:cNvPr>
              <p:cNvPicPr>
                <a:picLocks noChangeAspect="1"/>
              </p:cNvPicPr>
              <p:nvPr/>
            </p:nvPicPr>
            <p:blipFill>
              <a:blip r:embed="rId4"/>
              <a:stretch>
                <a:fillRect/>
              </a:stretch>
            </p:blipFill>
            <p:spPr>
              <a:xfrm>
                <a:off x="4869189" y="5181564"/>
                <a:ext cx="775935" cy="713232"/>
              </a:xfrm>
              <a:prstGeom prst="rect">
                <a:avLst/>
              </a:prstGeom>
            </p:spPr>
          </p:pic>
          <p:pic>
            <p:nvPicPr>
              <p:cNvPr id="25" name="Picture 24">
                <a:extLst>
                  <a:ext uri="{FF2B5EF4-FFF2-40B4-BE49-F238E27FC236}">
                    <a16:creationId xmlns:a16="http://schemas.microsoft.com/office/drawing/2014/main" id="{9C114D1A-6A6E-4A4F-B8C1-50CF5F31B408}"/>
                  </a:ext>
                </a:extLst>
              </p:cNvPr>
              <p:cNvPicPr>
                <a:picLocks noChangeAspect="1"/>
              </p:cNvPicPr>
              <p:nvPr/>
            </p:nvPicPr>
            <p:blipFill>
              <a:blip r:embed="rId4"/>
              <a:stretch>
                <a:fillRect/>
              </a:stretch>
            </p:blipFill>
            <p:spPr>
              <a:xfrm>
                <a:off x="2862257" y="5192972"/>
                <a:ext cx="740664" cy="680813"/>
              </a:xfrm>
              <a:prstGeom prst="rect">
                <a:avLst/>
              </a:prstGeom>
            </p:spPr>
          </p:pic>
        </p:grpSp>
        <p:pic>
          <p:nvPicPr>
            <p:cNvPr id="28" name="Picture 27">
              <a:extLst>
                <a:ext uri="{FF2B5EF4-FFF2-40B4-BE49-F238E27FC236}">
                  <a16:creationId xmlns:a16="http://schemas.microsoft.com/office/drawing/2014/main" id="{BACD1731-A5BD-F145-8457-54D5F94DC99E}"/>
                </a:ext>
              </a:extLst>
            </p:cNvPr>
            <p:cNvPicPr>
              <a:picLocks noChangeAspect="1"/>
            </p:cNvPicPr>
            <p:nvPr/>
          </p:nvPicPr>
          <p:blipFill>
            <a:blip r:embed="rId5"/>
            <a:stretch>
              <a:fillRect/>
            </a:stretch>
          </p:blipFill>
          <p:spPr>
            <a:xfrm>
              <a:off x="3007057" y="5867503"/>
              <a:ext cx="2104011" cy="410253"/>
            </a:xfrm>
            <a:prstGeom prst="rect">
              <a:avLst/>
            </a:prstGeom>
          </p:spPr>
        </p:pic>
      </p:grpSp>
      <p:pic>
        <p:nvPicPr>
          <p:cNvPr id="3" name="Picture 2">
            <a:extLst>
              <a:ext uri="{FF2B5EF4-FFF2-40B4-BE49-F238E27FC236}">
                <a16:creationId xmlns:a16="http://schemas.microsoft.com/office/drawing/2014/main" id="{0EC7E98A-8489-2045-AAC1-FEC69670F086}"/>
              </a:ext>
            </a:extLst>
          </p:cNvPr>
          <p:cNvPicPr>
            <a:picLocks noChangeAspect="1"/>
          </p:cNvPicPr>
          <p:nvPr/>
        </p:nvPicPr>
        <p:blipFill>
          <a:blip r:embed="rId6"/>
          <a:stretch>
            <a:fillRect/>
          </a:stretch>
        </p:blipFill>
        <p:spPr>
          <a:xfrm>
            <a:off x="7092631" y="4108158"/>
            <a:ext cx="3481656" cy="1287192"/>
          </a:xfrm>
          <a:prstGeom prst="rect">
            <a:avLst/>
          </a:prstGeom>
        </p:spPr>
      </p:pic>
      <p:sp>
        <p:nvSpPr>
          <p:cNvPr id="5" name="Slide Number Placeholder 4">
            <a:extLst>
              <a:ext uri="{FF2B5EF4-FFF2-40B4-BE49-F238E27FC236}">
                <a16:creationId xmlns:a16="http://schemas.microsoft.com/office/drawing/2014/main" id="{D2776CAE-10E2-B04A-9B3C-60F0FE17438E}"/>
              </a:ext>
            </a:extLst>
          </p:cNvPr>
          <p:cNvSpPr>
            <a:spLocks noGrp="1"/>
          </p:cNvSpPr>
          <p:nvPr>
            <p:ph type="sldNum" sz="quarter" idx="12"/>
          </p:nvPr>
        </p:nvSpPr>
        <p:spPr/>
        <p:txBody>
          <a:bodyPr/>
          <a:lstStyle/>
          <a:p>
            <a:fld id="{C6D7C2C5-4DCF-C147-AD12-CEC3226FF75E}" type="slidenum">
              <a:rPr lang="en-US" smtClean="0"/>
              <a:t>24</a:t>
            </a:fld>
            <a:endParaRPr lang="en-US"/>
          </a:p>
        </p:txBody>
      </p:sp>
    </p:spTree>
    <p:extLst>
      <p:ext uri="{BB962C8B-B14F-4D97-AF65-F5344CB8AC3E}">
        <p14:creationId xmlns:p14="http://schemas.microsoft.com/office/powerpoint/2010/main" val="75211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B1E0-2453-9947-A24F-3788D6A64C53}"/>
              </a:ext>
            </a:extLst>
          </p:cNvPr>
          <p:cNvSpPr>
            <a:spLocks noGrp="1"/>
          </p:cNvSpPr>
          <p:nvPr>
            <p:ph type="title"/>
          </p:nvPr>
        </p:nvSpPr>
        <p:spPr>
          <a:xfrm>
            <a:off x="1362634" y="418917"/>
            <a:ext cx="9418769" cy="1325563"/>
          </a:xfrm>
        </p:spPr>
        <p:txBody>
          <a:bodyPr/>
          <a:lstStyle/>
          <a:p>
            <a:pPr algn="ctr"/>
            <a:r>
              <a:rPr lang="en-US" b="1" dirty="0"/>
              <a:t>LI Detector can expand the use of CBHTS</a:t>
            </a:r>
          </a:p>
        </p:txBody>
      </p:sp>
      <p:sp>
        <p:nvSpPr>
          <p:cNvPr id="3" name="Content Placeholder 2">
            <a:extLst>
              <a:ext uri="{FF2B5EF4-FFF2-40B4-BE49-F238E27FC236}">
                <a16:creationId xmlns:a16="http://schemas.microsoft.com/office/drawing/2014/main" id="{14F8B4A3-3A15-0B4F-8006-BF2A1B2CE332}"/>
              </a:ext>
            </a:extLst>
          </p:cNvPr>
          <p:cNvSpPr>
            <a:spLocks noGrp="1"/>
          </p:cNvSpPr>
          <p:nvPr>
            <p:ph idx="1"/>
          </p:nvPr>
        </p:nvSpPr>
        <p:spPr>
          <a:xfrm>
            <a:off x="1362634" y="2026023"/>
            <a:ext cx="9418769" cy="4150939"/>
          </a:xfrm>
        </p:spPr>
        <p:txBody>
          <a:bodyPr>
            <a:normAutofit/>
          </a:bodyPr>
          <a:lstStyle/>
          <a:p>
            <a:pPr marL="514350" indent="-514350">
              <a:buFont typeface="+mj-lt"/>
              <a:buAutoNum type="arabicPeriod"/>
            </a:pPr>
            <a:r>
              <a:rPr lang="en-US" sz="3200" dirty="0"/>
              <a:t>Although developed in yeast, it can be applied to all colony-forming-microorganisms</a:t>
            </a:r>
            <a:endParaRPr lang="en-US" sz="2800" dirty="0"/>
          </a:p>
          <a:p>
            <a:pPr marL="971550" lvl="1" indent="-514350">
              <a:buFont typeface="+mj-lt"/>
              <a:buAutoNum type="alphaLcPeriod"/>
            </a:pPr>
            <a:endParaRPr lang="en-US" sz="2800" dirty="0"/>
          </a:p>
        </p:txBody>
      </p:sp>
      <p:sp>
        <p:nvSpPr>
          <p:cNvPr id="4" name="Slide Number Placeholder 3">
            <a:extLst>
              <a:ext uri="{FF2B5EF4-FFF2-40B4-BE49-F238E27FC236}">
                <a16:creationId xmlns:a16="http://schemas.microsoft.com/office/drawing/2014/main" id="{1E25AA46-8DBF-9A47-9175-CC5313B278AB}"/>
              </a:ext>
            </a:extLst>
          </p:cNvPr>
          <p:cNvSpPr>
            <a:spLocks noGrp="1"/>
          </p:cNvSpPr>
          <p:nvPr>
            <p:ph type="sldNum" sz="quarter" idx="12"/>
          </p:nvPr>
        </p:nvSpPr>
        <p:spPr/>
        <p:txBody>
          <a:bodyPr/>
          <a:lstStyle/>
          <a:p>
            <a:fld id="{C6D7C2C5-4DCF-C147-AD12-CEC3226FF75E}" type="slidenum">
              <a:rPr lang="en-US" smtClean="0"/>
              <a:t>25</a:t>
            </a:fld>
            <a:endParaRPr lang="en-US"/>
          </a:p>
        </p:txBody>
      </p:sp>
    </p:spTree>
    <p:extLst>
      <p:ext uri="{BB962C8B-B14F-4D97-AF65-F5344CB8AC3E}">
        <p14:creationId xmlns:p14="http://schemas.microsoft.com/office/powerpoint/2010/main" val="562845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B1E0-2453-9947-A24F-3788D6A64C53}"/>
              </a:ext>
            </a:extLst>
          </p:cNvPr>
          <p:cNvSpPr>
            <a:spLocks noGrp="1"/>
          </p:cNvSpPr>
          <p:nvPr>
            <p:ph type="title"/>
          </p:nvPr>
        </p:nvSpPr>
        <p:spPr>
          <a:xfrm>
            <a:off x="1362634" y="418917"/>
            <a:ext cx="9418769" cy="1325563"/>
          </a:xfrm>
        </p:spPr>
        <p:txBody>
          <a:bodyPr/>
          <a:lstStyle/>
          <a:p>
            <a:pPr algn="ctr"/>
            <a:r>
              <a:rPr lang="en-US" b="1" dirty="0"/>
              <a:t>LI Detector can expand the use of CBHTS</a:t>
            </a:r>
          </a:p>
        </p:txBody>
      </p:sp>
      <p:sp>
        <p:nvSpPr>
          <p:cNvPr id="3" name="Content Placeholder 2">
            <a:extLst>
              <a:ext uri="{FF2B5EF4-FFF2-40B4-BE49-F238E27FC236}">
                <a16:creationId xmlns:a16="http://schemas.microsoft.com/office/drawing/2014/main" id="{14F8B4A3-3A15-0B4F-8006-BF2A1B2CE332}"/>
              </a:ext>
            </a:extLst>
          </p:cNvPr>
          <p:cNvSpPr>
            <a:spLocks noGrp="1"/>
          </p:cNvSpPr>
          <p:nvPr>
            <p:ph idx="1"/>
          </p:nvPr>
        </p:nvSpPr>
        <p:spPr>
          <a:xfrm>
            <a:off x="1362634" y="2026023"/>
            <a:ext cx="9418769" cy="4150939"/>
          </a:xfrm>
        </p:spPr>
        <p:txBody>
          <a:bodyPr>
            <a:normAutofit/>
          </a:bodyPr>
          <a:lstStyle/>
          <a:p>
            <a:pPr marL="514350" indent="-514350">
              <a:buFont typeface="+mj-lt"/>
              <a:buAutoNum type="arabicPeriod" startAt="2"/>
            </a:pPr>
            <a:r>
              <a:rPr lang="en-US" sz="3200" dirty="0"/>
              <a:t>Free of scale and assumptions of underlying fitness distribution</a:t>
            </a:r>
          </a:p>
          <a:p>
            <a:pPr marL="971550" lvl="1" indent="-514350">
              <a:buFont typeface="+mj-lt"/>
              <a:buAutoNum type="alphaLcPeriod"/>
            </a:pPr>
            <a:r>
              <a:rPr lang="en-US" sz="2800" dirty="0"/>
              <a:t>Screen a handful of mutants of your favorite gene (YFG), each having a specific residue of its active site mutated to see which position is most important</a:t>
            </a:r>
          </a:p>
          <a:p>
            <a:pPr marL="971550" lvl="1" indent="-514350">
              <a:buFont typeface="+mj-lt"/>
              <a:buAutoNum type="alphaLcPeriod"/>
            </a:pPr>
            <a:endParaRPr lang="en-US" sz="2800" dirty="0"/>
          </a:p>
          <a:p>
            <a:pPr marL="971550" lvl="1" indent="-514350">
              <a:buFont typeface="+mj-lt"/>
              <a:buAutoNum type="alphaLcPeriod"/>
            </a:pPr>
            <a:r>
              <a:rPr lang="en-US" sz="2800" dirty="0"/>
              <a:t>Genome-wide yeast-two-hybrid screen to figure out protein-protein interaction of YFG</a:t>
            </a:r>
          </a:p>
        </p:txBody>
      </p:sp>
      <p:sp>
        <p:nvSpPr>
          <p:cNvPr id="6" name="Slide Number Placeholder 5">
            <a:extLst>
              <a:ext uri="{FF2B5EF4-FFF2-40B4-BE49-F238E27FC236}">
                <a16:creationId xmlns:a16="http://schemas.microsoft.com/office/drawing/2014/main" id="{3E3C3E4D-7882-9247-B159-FD49E97F1B4E}"/>
              </a:ext>
            </a:extLst>
          </p:cNvPr>
          <p:cNvSpPr>
            <a:spLocks noGrp="1"/>
          </p:cNvSpPr>
          <p:nvPr>
            <p:ph type="sldNum" sz="quarter" idx="12"/>
          </p:nvPr>
        </p:nvSpPr>
        <p:spPr/>
        <p:txBody>
          <a:bodyPr/>
          <a:lstStyle/>
          <a:p>
            <a:fld id="{C6D7C2C5-4DCF-C147-AD12-CEC3226FF75E}" type="slidenum">
              <a:rPr lang="en-US" smtClean="0"/>
              <a:t>26</a:t>
            </a:fld>
            <a:endParaRPr lang="en-US"/>
          </a:p>
        </p:txBody>
      </p:sp>
    </p:spTree>
    <p:extLst>
      <p:ext uri="{BB962C8B-B14F-4D97-AF65-F5344CB8AC3E}">
        <p14:creationId xmlns:p14="http://schemas.microsoft.com/office/powerpoint/2010/main" val="330764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B1E0-2453-9947-A24F-3788D6A64C53}"/>
              </a:ext>
            </a:extLst>
          </p:cNvPr>
          <p:cNvSpPr>
            <a:spLocks noGrp="1"/>
          </p:cNvSpPr>
          <p:nvPr>
            <p:ph type="title"/>
          </p:nvPr>
        </p:nvSpPr>
        <p:spPr>
          <a:xfrm>
            <a:off x="1362634" y="418917"/>
            <a:ext cx="9418769" cy="1325563"/>
          </a:xfrm>
        </p:spPr>
        <p:txBody>
          <a:bodyPr/>
          <a:lstStyle/>
          <a:p>
            <a:pPr algn="ctr"/>
            <a:r>
              <a:rPr lang="en-US" b="1" dirty="0"/>
              <a:t>LI Detector can expand the use of CBHTS</a:t>
            </a:r>
          </a:p>
        </p:txBody>
      </p:sp>
      <p:sp>
        <p:nvSpPr>
          <p:cNvPr id="3" name="Content Placeholder 2">
            <a:extLst>
              <a:ext uri="{FF2B5EF4-FFF2-40B4-BE49-F238E27FC236}">
                <a16:creationId xmlns:a16="http://schemas.microsoft.com/office/drawing/2014/main" id="{14F8B4A3-3A15-0B4F-8006-BF2A1B2CE332}"/>
              </a:ext>
            </a:extLst>
          </p:cNvPr>
          <p:cNvSpPr>
            <a:spLocks noGrp="1"/>
          </p:cNvSpPr>
          <p:nvPr>
            <p:ph idx="1"/>
          </p:nvPr>
        </p:nvSpPr>
        <p:spPr>
          <a:xfrm>
            <a:off x="1362634" y="2026023"/>
            <a:ext cx="9418769" cy="4150939"/>
          </a:xfrm>
        </p:spPr>
        <p:txBody>
          <a:bodyPr>
            <a:normAutofit/>
          </a:bodyPr>
          <a:lstStyle/>
          <a:p>
            <a:pPr marL="514350" indent="-514350">
              <a:buFont typeface="+mj-lt"/>
              <a:buAutoNum type="arabicPeriod" startAt="3"/>
            </a:pPr>
            <a:r>
              <a:rPr lang="en-US" sz="3200" dirty="0"/>
              <a:t>High sensitivity and specificity in observing small changes in fitness would provide reliable and highly resolved phenotypic data </a:t>
            </a:r>
          </a:p>
          <a:p>
            <a:pPr marL="971550" lvl="1" indent="-514350">
              <a:buFont typeface="+mj-lt"/>
              <a:buAutoNum type="alphaLcPeriod"/>
            </a:pPr>
            <a:r>
              <a:rPr lang="en-US" sz="2800" dirty="0"/>
              <a:t>Can be used to improve upon the existing gene-gene, gene-environment and protein-protein interaction networks</a:t>
            </a:r>
          </a:p>
        </p:txBody>
      </p:sp>
      <p:sp>
        <p:nvSpPr>
          <p:cNvPr id="4" name="Slide Number Placeholder 3">
            <a:extLst>
              <a:ext uri="{FF2B5EF4-FFF2-40B4-BE49-F238E27FC236}">
                <a16:creationId xmlns:a16="http://schemas.microsoft.com/office/drawing/2014/main" id="{F7245127-0FAF-7741-A044-AEC32BB59123}"/>
              </a:ext>
            </a:extLst>
          </p:cNvPr>
          <p:cNvSpPr>
            <a:spLocks noGrp="1"/>
          </p:cNvSpPr>
          <p:nvPr>
            <p:ph type="sldNum" sz="quarter" idx="12"/>
          </p:nvPr>
        </p:nvSpPr>
        <p:spPr/>
        <p:txBody>
          <a:bodyPr/>
          <a:lstStyle/>
          <a:p>
            <a:fld id="{C6D7C2C5-4DCF-C147-AD12-CEC3226FF75E}" type="slidenum">
              <a:rPr lang="en-US" smtClean="0"/>
              <a:t>27</a:t>
            </a:fld>
            <a:endParaRPr lang="en-US"/>
          </a:p>
        </p:txBody>
      </p:sp>
    </p:spTree>
    <p:extLst>
      <p:ext uri="{BB962C8B-B14F-4D97-AF65-F5344CB8AC3E}">
        <p14:creationId xmlns:p14="http://schemas.microsoft.com/office/powerpoint/2010/main" val="2085963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B1E0-2453-9947-A24F-3788D6A64C53}"/>
              </a:ext>
            </a:extLst>
          </p:cNvPr>
          <p:cNvSpPr>
            <a:spLocks noGrp="1"/>
          </p:cNvSpPr>
          <p:nvPr>
            <p:ph type="title"/>
          </p:nvPr>
        </p:nvSpPr>
        <p:spPr>
          <a:xfrm>
            <a:off x="1362634" y="418917"/>
            <a:ext cx="9418769" cy="1325563"/>
          </a:xfrm>
        </p:spPr>
        <p:txBody>
          <a:bodyPr/>
          <a:lstStyle/>
          <a:p>
            <a:pPr algn="ctr"/>
            <a:r>
              <a:rPr lang="en-US" b="1" dirty="0"/>
              <a:t>LI Detector can expand the use of CBHTS</a:t>
            </a:r>
          </a:p>
        </p:txBody>
      </p:sp>
      <p:sp>
        <p:nvSpPr>
          <p:cNvPr id="3" name="Content Placeholder 2">
            <a:extLst>
              <a:ext uri="{FF2B5EF4-FFF2-40B4-BE49-F238E27FC236}">
                <a16:creationId xmlns:a16="http://schemas.microsoft.com/office/drawing/2014/main" id="{14F8B4A3-3A15-0B4F-8006-BF2A1B2CE332}"/>
              </a:ext>
            </a:extLst>
          </p:cNvPr>
          <p:cNvSpPr>
            <a:spLocks noGrp="1"/>
          </p:cNvSpPr>
          <p:nvPr>
            <p:ph idx="1"/>
          </p:nvPr>
        </p:nvSpPr>
        <p:spPr>
          <a:xfrm>
            <a:off x="1362634" y="2026023"/>
            <a:ext cx="9418769" cy="4150939"/>
          </a:xfrm>
        </p:spPr>
        <p:txBody>
          <a:bodyPr>
            <a:normAutofit/>
          </a:bodyPr>
          <a:lstStyle/>
          <a:p>
            <a:pPr marL="514350" indent="-514350">
              <a:buFont typeface="+mj-lt"/>
              <a:buAutoNum type="arabicPeriod" startAt="4"/>
            </a:pPr>
            <a:r>
              <a:rPr lang="en-US" sz="3200" dirty="0"/>
              <a:t>It is equally sensitive towards detecting both decreases and increases in fitness</a:t>
            </a:r>
          </a:p>
          <a:p>
            <a:pPr marL="971550" lvl="1" indent="-514350">
              <a:buFont typeface="+mj-lt"/>
              <a:buAutoNum type="alphaLcPeriod"/>
            </a:pPr>
            <a:r>
              <a:rPr lang="en-US" sz="2800" dirty="0"/>
              <a:t>Screens that examine gain-of-function mutations</a:t>
            </a:r>
          </a:p>
          <a:p>
            <a:pPr marL="971550" lvl="1" indent="-514350">
              <a:buFont typeface="+mj-lt"/>
              <a:buAutoNum type="alphaLcPeriod"/>
            </a:pPr>
            <a:endParaRPr lang="en-US" sz="2800" dirty="0"/>
          </a:p>
          <a:p>
            <a:pPr marL="971550" lvl="1" indent="-514350">
              <a:buFont typeface="+mj-lt"/>
              <a:buAutoNum type="alphaLcPeriod"/>
            </a:pPr>
            <a:r>
              <a:rPr lang="en-US" sz="2800" dirty="0"/>
              <a:t>Pharmacological screens of drug/chemical resistance</a:t>
            </a:r>
          </a:p>
          <a:p>
            <a:pPr marL="971550" lvl="1" indent="-514350">
              <a:buFont typeface="+mj-lt"/>
              <a:buAutoNum type="alphaLcPeriod"/>
            </a:pPr>
            <a:endParaRPr lang="en-US" sz="2800" dirty="0"/>
          </a:p>
          <a:p>
            <a:pPr marL="971550" lvl="1" indent="-514350">
              <a:buFont typeface="+mj-lt"/>
              <a:buAutoNum type="alphaLcPeriod"/>
            </a:pPr>
            <a:r>
              <a:rPr lang="en-US" sz="2800" dirty="0"/>
              <a:t>Explore questions of evolutionary biology</a:t>
            </a:r>
          </a:p>
          <a:p>
            <a:pPr marL="971550" lvl="1" indent="-514350">
              <a:buFont typeface="+mj-lt"/>
              <a:buAutoNum type="alphaLcPeriod"/>
            </a:pPr>
            <a:endParaRPr lang="en-US" sz="2800" dirty="0"/>
          </a:p>
        </p:txBody>
      </p:sp>
      <p:sp>
        <p:nvSpPr>
          <p:cNvPr id="4" name="Slide Number Placeholder 3">
            <a:extLst>
              <a:ext uri="{FF2B5EF4-FFF2-40B4-BE49-F238E27FC236}">
                <a16:creationId xmlns:a16="http://schemas.microsoft.com/office/drawing/2014/main" id="{5FF6E862-B26A-DD44-B825-480DDE3AEBE2}"/>
              </a:ext>
            </a:extLst>
          </p:cNvPr>
          <p:cNvSpPr>
            <a:spLocks noGrp="1"/>
          </p:cNvSpPr>
          <p:nvPr>
            <p:ph type="sldNum" sz="quarter" idx="12"/>
          </p:nvPr>
        </p:nvSpPr>
        <p:spPr/>
        <p:txBody>
          <a:bodyPr/>
          <a:lstStyle/>
          <a:p>
            <a:fld id="{C6D7C2C5-4DCF-C147-AD12-CEC3226FF75E}" type="slidenum">
              <a:rPr lang="en-US" smtClean="0"/>
              <a:t>28</a:t>
            </a:fld>
            <a:endParaRPr lang="en-US"/>
          </a:p>
        </p:txBody>
      </p:sp>
    </p:spTree>
    <p:extLst>
      <p:ext uri="{BB962C8B-B14F-4D97-AF65-F5344CB8AC3E}">
        <p14:creationId xmlns:p14="http://schemas.microsoft.com/office/powerpoint/2010/main" val="1879409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B1E0-2453-9947-A24F-3788D6A64C53}"/>
              </a:ext>
            </a:extLst>
          </p:cNvPr>
          <p:cNvSpPr>
            <a:spLocks noGrp="1"/>
          </p:cNvSpPr>
          <p:nvPr>
            <p:ph type="title"/>
          </p:nvPr>
        </p:nvSpPr>
        <p:spPr>
          <a:xfrm>
            <a:off x="1362634" y="418917"/>
            <a:ext cx="9418769" cy="1325563"/>
          </a:xfrm>
        </p:spPr>
        <p:txBody>
          <a:bodyPr/>
          <a:lstStyle/>
          <a:p>
            <a:pPr algn="ctr"/>
            <a:r>
              <a:rPr lang="en-US" b="1" dirty="0"/>
              <a:t>Proto-genes &amp; LI Detector</a:t>
            </a:r>
          </a:p>
        </p:txBody>
      </p:sp>
      <p:sp>
        <p:nvSpPr>
          <p:cNvPr id="3" name="Content Placeholder 2">
            <a:extLst>
              <a:ext uri="{FF2B5EF4-FFF2-40B4-BE49-F238E27FC236}">
                <a16:creationId xmlns:a16="http://schemas.microsoft.com/office/drawing/2014/main" id="{14F8B4A3-3A15-0B4F-8006-BF2A1B2CE332}"/>
              </a:ext>
            </a:extLst>
          </p:cNvPr>
          <p:cNvSpPr>
            <a:spLocks noGrp="1"/>
          </p:cNvSpPr>
          <p:nvPr>
            <p:ph idx="1"/>
          </p:nvPr>
        </p:nvSpPr>
        <p:spPr>
          <a:xfrm>
            <a:off x="1362634" y="2026023"/>
            <a:ext cx="9418769" cy="4150939"/>
          </a:xfrm>
        </p:spPr>
        <p:txBody>
          <a:bodyPr>
            <a:normAutofit/>
          </a:bodyPr>
          <a:lstStyle/>
          <a:p>
            <a:r>
              <a:rPr lang="en-US" sz="3200" dirty="0"/>
              <a:t>We have expanded the </a:t>
            </a:r>
            <a:r>
              <a:rPr lang="en-US" sz="3200" dirty="0" err="1"/>
              <a:t>BarFLEX</a:t>
            </a:r>
            <a:r>
              <a:rPr lang="en-US" sz="3200" dirty="0"/>
              <a:t> collection (Douglas et al., 2012) to include ~1800 proto-genes in total</a:t>
            </a:r>
          </a:p>
          <a:p>
            <a:endParaRPr lang="en-US" sz="3200" dirty="0"/>
          </a:p>
          <a:p>
            <a:r>
              <a:rPr lang="en-US" sz="3200" dirty="0"/>
              <a:t>Screen for their phenotypic impact in a variety of conditions using CBHTS &amp; LI Detector</a:t>
            </a:r>
          </a:p>
          <a:p>
            <a:pPr marL="514350" indent="-514350">
              <a:buFont typeface="+mj-lt"/>
              <a:buAutoNum type="arabicPeriod"/>
            </a:pPr>
            <a:endParaRPr lang="en-US" sz="3200" dirty="0"/>
          </a:p>
        </p:txBody>
      </p:sp>
      <p:sp>
        <p:nvSpPr>
          <p:cNvPr id="4" name="Slide Number Placeholder 3">
            <a:extLst>
              <a:ext uri="{FF2B5EF4-FFF2-40B4-BE49-F238E27FC236}">
                <a16:creationId xmlns:a16="http://schemas.microsoft.com/office/drawing/2014/main" id="{5FF6E862-B26A-DD44-B825-480DDE3AEBE2}"/>
              </a:ext>
            </a:extLst>
          </p:cNvPr>
          <p:cNvSpPr>
            <a:spLocks noGrp="1"/>
          </p:cNvSpPr>
          <p:nvPr>
            <p:ph type="sldNum" sz="quarter" idx="12"/>
          </p:nvPr>
        </p:nvSpPr>
        <p:spPr/>
        <p:txBody>
          <a:bodyPr/>
          <a:lstStyle/>
          <a:p>
            <a:fld id="{C6D7C2C5-4DCF-C147-AD12-CEC3226FF75E}" type="slidenum">
              <a:rPr lang="en-US" smtClean="0"/>
              <a:t>29</a:t>
            </a:fld>
            <a:endParaRPr lang="en-US"/>
          </a:p>
        </p:txBody>
      </p:sp>
    </p:spTree>
    <p:extLst>
      <p:ext uri="{BB962C8B-B14F-4D97-AF65-F5344CB8AC3E}">
        <p14:creationId xmlns:p14="http://schemas.microsoft.com/office/powerpoint/2010/main" val="327980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56B6162-2B12-854D-9AC9-F07EB1952D0B}"/>
              </a:ext>
            </a:extLst>
          </p:cNvPr>
          <p:cNvGrpSpPr>
            <a:grpSpLocks noChangeAspect="1"/>
          </p:cNvGrpSpPr>
          <p:nvPr/>
        </p:nvGrpSpPr>
        <p:grpSpPr>
          <a:xfrm>
            <a:off x="1292736" y="1918926"/>
            <a:ext cx="3674905" cy="3979617"/>
            <a:chOff x="4578335" y="3192777"/>
            <a:chExt cx="3166449" cy="3429001"/>
          </a:xfrm>
        </p:grpSpPr>
        <p:pic>
          <p:nvPicPr>
            <p:cNvPr id="4" name="Picture 3">
              <a:extLst>
                <a:ext uri="{FF2B5EF4-FFF2-40B4-BE49-F238E27FC236}">
                  <a16:creationId xmlns:a16="http://schemas.microsoft.com/office/drawing/2014/main" id="{5ABA57B7-8602-D346-9053-824999CA6B6D}"/>
                </a:ext>
              </a:extLst>
            </p:cNvPr>
            <p:cNvPicPr>
              <a:picLocks noChangeAspect="1"/>
            </p:cNvPicPr>
            <p:nvPr/>
          </p:nvPicPr>
          <p:blipFill>
            <a:blip r:embed="rId3"/>
            <a:stretch>
              <a:fillRect/>
            </a:stretch>
          </p:blipFill>
          <p:spPr>
            <a:xfrm>
              <a:off x="4578335" y="3192777"/>
              <a:ext cx="3166449" cy="3429001"/>
            </a:xfrm>
            <a:prstGeom prst="rect">
              <a:avLst/>
            </a:prstGeom>
            <a:ln w="25400">
              <a:solidFill>
                <a:schemeClr val="tx1"/>
              </a:solidFill>
            </a:ln>
          </p:spPr>
        </p:pic>
        <p:sp>
          <p:nvSpPr>
            <p:cNvPr id="5" name="TextBox 4">
              <a:extLst>
                <a:ext uri="{FF2B5EF4-FFF2-40B4-BE49-F238E27FC236}">
                  <a16:creationId xmlns:a16="http://schemas.microsoft.com/office/drawing/2014/main" id="{2A7A716A-7BBC-DD4F-9084-9FAFD31E0D1E}"/>
                </a:ext>
              </a:extLst>
            </p:cNvPr>
            <p:cNvSpPr txBox="1"/>
            <p:nvPr/>
          </p:nvSpPr>
          <p:spPr>
            <a:xfrm>
              <a:off x="6409325" y="6375558"/>
              <a:ext cx="1110772" cy="212154"/>
            </a:xfrm>
            <a:prstGeom prst="rect">
              <a:avLst/>
            </a:prstGeom>
            <a:noFill/>
          </p:spPr>
          <p:txBody>
            <a:bodyPr wrap="none" rtlCol="0">
              <a:spAutoFit/>
            </a:bodyPr>
            <a:lstStyle/>
            <a:p>
              <a:r>
                <a:rPr lang="en-US" sz="1000" b="1" dirty="0">
                  <a:solidFill>
                    <a:schemeClr val="tx1">
                      <a:lumMod val="65000"/>
                      <a:lumOff val="35000"/>
                    </a:schemeClr>
                  </a:solidFill>
                </a:rPr>
                <a:t>* Van Oss et al. 2019</a:t>
              </a:r>
            </a:p>
          </p:txBody>
        </p:sp>
      </p:grpSp>
      <p:grpSp>
        <p:nvGrpSpPr>
          <p:cNvPr id="12" name="Group 11">
            <a:extLst>
              <a:ext uri="{FF2B5EF4-FFF2-40B4-BE49-F238E27FC236}">
                <a16:creationId xmlns:a16="http://schemas.microsoft.com/office/drawing/2014/main" id="{24E9174F-A4EF-204E-AE4C-E548A5CE29AE}"/>
              </a:ext>
            </a:extLst>
          </p:cNvPr>
          <p:cNvGrpSpPr/>
          <p:nvPr/>
        </p:nvGrpSpPr>
        <p:grpSpPr>
          <a:xfrm>
            <a:off x="6549279" y="2217997"/>
            <a:ext cx="3962400" cy="1649495"/>
            <a:chOff x="5620871" y="3038961"/>
            <a:chExt cx="3962400" cy="1649495"/>
          </a:xfrm>
        </p:grpSpPr>
        <p:grpSp>
          <p:nvGrpSpPr>
            <p:cNvPr id="13" name="Group 12">
              <a:extLst>
                <a:ext uri="{FF2B5EF4-FFF2-40B4-BE49-F238E27FC236}">
                  <a16:creationId xmlns:a16="http://schemas.microsoft.com/office/drawing/2014/main" id="{24FB0A71-CB5B-394C-912A-6F4490029058}"/>
                </a:ext>
              </a:extLst>
            </p:cNvPr>
            <p:cNvGrpSpPr/>
            <p:nvPr/>
          </p:nvGrpSpPr>
          <p:grpSpPr>
            <a:xfrm>
              <a:off x="5802522" y="3038961"/>
              <a:ext cx="3561470" cy="1649495"/>
              <a:chOff x="5933601" y="2922121"/>
              <a:chExt cx="3561470" cy="1649495"/>
            </a:xfrm>
          </p:grpSpPr>
          <p:grpSp>
            <p:nvGrpSpPr>
              <p:cNvPr id="15" name="Group 14">
                <a:extLst>
                  <a:ext uri="{FF2B5EF4-FFF2-40B4-BE49-F238E27FC236}">
                    <a16:creationId xmlns:a16="http://schemas.microsoft.com/office/drawing/2014/main" id="{02710C53-7F70-A343-969E-5FE994CF67A1}"/>
                  </a:ext>
                </a:extLst>
              </p:cNvPr>
              <p:cNvGrpSpPr/>
              <p:nvPr/>
            </p:nvGrpSpPr>
            <p:grpSpPr>
              <a:xfrm>
                <a:off x="5933601" y="3780281"/>
                <a:ext cx="1477942" cy="791335"/>
                <a:chOff x="5933601" y="3780281"/>
                <a:chExt cx="1477942" cy="791335"/>
              </a:xfrm>
            </p:grpSpPr>
            <p:cxnSp>
              <p:nvCxnSpPr>
                <p:cNvPr id="24" name="Straight Connector 23">
                  <a:extLst>
                    <a:ext uri="{FF2B5EF4-FFF2-40B4-BE49-F238E27FC236}">
                      <a16:creationId xmlns:a16="http://schemas.microsoft.com/office/drawing/2014/main" id="{1364A64D-1487-BB47-8137-7B551760FE85}"/>
                    </a:ext>
                  </a:extLst>
                </p:cNvPr>
                <p:cNvCxnSpPr/>
                <p:nvPr/>
              </p:nvCxnSpPr>
              <p:spPr>
                <a:xfrm>
                  <a:off x="5936213" y="3780281"/>
                  <a:ext cx="147533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3AB333B-5B97-6C4E-8B63-E9528CE38F27}"/>
                    </a:ext>
                  </a:extLst>
                </p:cNvPr>
                <p:cNvSpPr txBox="1"/>
                <p:nvPr/>
              </p:nvSpPr>
              <p:spPr>
                <a:xfrm>
                  <a:off x="5933601" y="3925285"/>
                  <a:ext cx="1475331" cy="646331"/>
                </a:xfrm>
                <a:prstGeom prst="rect">
                  <a:avLst/>
                </a:prstGeom>
                <a:noFill/>
              </p:spPr>
              <p:txBody>
                <a:bodyPr wrap="square" rtlCol="0">
                  <a:spAutoFit/>
                </a:bodyPr>
                <a:lstStyle/>
                <a:p>
                  <a:pPr algn="ctr"/>
                  <a:r>
                    <a:rPr lang="en-US" dirty="0"/>
                    <a:t>Noncoding Sequence</a:t>
                  </a:r>
                </a:p>
              </p:txBody>
            </p:sp>
          </p:grpSp>
          <p:grpSp>
            <p:nvGrpSpPr>
              <p:cNvPr id="16" name="Group 15">
                <a:extLst>
                  <a:ext uri="{FF2B5EF4-FFF2-40B4-BE49-F238E27FC236}">
                    <a16:creationId xmlns:a16="http://schemas.microsoft.com/office/drawing/2014/main" id="{18C69CC5-F074-FE47-84A6-21F316046AD4}"/>
                  </a:ext>
                </a:extLst>
              </p:cNvPr>
              <p:cNvGrpSpPr/>
              <p:nvPr/>
            </p:nvGrpSpPr>
            <p:grpSpPr>
              <a:xfrm>
                <a:off x="8019741" y="3528856"/>
                <a:ext cx="1475330" cy="781733"/>
                <a:chOff x="8019741" y="3528856"/>
                <a:chExt cx="1475330" cy="781733"/>
              </a:xfrm>
            </p:grpSpPr>
            <p:cxnSp>
              <p:nvCxnSpPr>
                <p:cNvPr id="20" name="Straight Connector 19">
                  <a:extLst>
                    <a:ext uri="{FF2B5EF4-FFF2-40B4-BE49-F238E27FC236}">
                      <a16:creationId xmlns:a16="http://schemas.microsoft.com/office/drawing/2014/main" id="{B45D05B0-7708-1D4B-A2FA-FE23AAC65F25}"/>
                    </a:ext>
                  </a:extLst>
                </p:cNvPr>
                <p:cNvCxnSpPr/>
                <p:nvPr/>
              </p:nvCxnSpPr>
              <p:spPr>
                <a:xfrm>
                  <a:off x="8019741" y="3770006"/>
                  <a:ext cx="147533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8FEC25-83F2-124F-AC60-A1F2FA90B899}"/>
                    </a:ext>
                  </a:extLst>
                </p:cNvPr>
                <p:cNvSpPr txBox="1"/>
                <p:nvPr/>
              </p:nvSpPr>
              <p:spPr>
                <a:xfrm>
                  <a:off x="8463081" y="3941257"/>
                  <a:ext cx="683200" cy="369332"/>
                </a:xfrm>
                <a:prstGeom prst="rect">
                  <a:avLst/>
                </a:prstGeom>
                <a:noFill/>
              </p:spPr>
              <p:txBody>
                <a:bodyPr wrap="none" rtlCol="0">
                  <a:spAutoFit/>
                </a:bodyPr>
                <a:lstStyle/>
                <a:p>
                  <a:r>
                    <a:rPr lang="en-US" dirty="0"/>
                    <a:t>Gene</a:t>
                  </a:r>
                </a:p>
              </p:txBody>
            </p:sp>
            <p:sp>
              <p:nvSpPr>
                <p:cNvPr id="22" name="Rectangle 21">
                  <a:extLst>
                    <a:ext uri="{FF2B5EF4-FFF2-40B4-BE49-F238E27FC236}">
                      <a16:creationId xmlns:a16="http://schemas.microsoft.com/office/drawing/2014/main" id="{1A772F96-2B3A-224C-B39F-FB93DC26CC1A}"/>
                    </a:ext>
                  </a:extLst>
                </p:cNvPr>
                <p:cNvSpPr/>
                <p:nvPr/>
              </p:nvSpPr>
              <p:spPr>
                <a:xfrm>
                  <a:off x="8420104" y="3632052"/>
                  <a:ext cx="769158" cy="32940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ent-Up Arrow 22">
                  <a:extLst>
                    <a:ext uri="{FF2B5EF4-FFF2-40B4-BE49-F238E27FC236}">
                      <a16:creationId xmlns:a16="http://schemas.microsoft.com/office/drawing/2014/main" id="{C37A0BA5-8096-7741-8E1D-988C03E84E0A}"/>
                    </a:ext>
                  </a:extLst>
                </p:cNvPr>
                <p:cNvSpPr/>
                <p:nvPr/>
              </p:nvSpPr>
              <p:spPr>
                <a:xfrm rot="16200000" flipV="1">
                  <a:off x="8758961" y="3189998"/>
                  <a:ext cx="91440" cy="769156"/>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F1E1016-3A89-5841-8D5C-F20F78ACF1C4}"/>
                  </a:ext>
                </a:extLst>
              </p:cNvPr>
              <p:cNvGrpSpPr/>
              <p:nvPr/>
            </p:nvGrpSpPr>
            <p:grpSpPr>
              <a:xfrm>
                <a:off x="6723048" y="2922121"/>
                <a:ext cx="1942391" cy="1191932"/>
                <a:chOff x="6723048" y="2922121"/>
                <a:chExt cx="1942391" cy="1191932"/>
              </a:xfrm>
            </p:grpSpPr>
            <p:sp>
              <p:nvSpPr>
                <p:cNvPr id="18" name="Circular Arrow 17">
                  <a:extLst>
                    <a:ext uri="{FF2B5EF4-FFF2-40B4-BE49-F238E27FC236}">
                      <a16:creationId xmlns:a16="http://schemas.microsoft.com/office/drawing/2014/main" id="{9FAE38BB-80BD-7345-99BB-B56D3F8213CA}"/>
                    </a:ext>
                  </a:extLst>
                </p:cNvPr>
                <p:cNvSpPr/>
                <p:nvPr/>
              </p:nvSpPr>
              <p:spPr>
                <a:xfrm>
                  <a:off x="7318801" y="3249759"/>
                  <a:ext cx="769156" cy="864294"/>
                </a:xfrm>
                <a:prstGeom prst="circularArrow">
                  <a:avLst>
                    <a:gd name="adj1" fmla="val 1932"/>
                    <a:gd name="adj2" fmla="val 903519"/>
                    <a:gd name="adj3" fmla="val 20558893"/>
                    <a:gd name="adj4" fmla="val 10854329"/>
                    <a:gd name="adj5" fmla="val 4193"/>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98AF3EC7-3CA7-3F46-8E5B-DC20F862EC1D}"/>
                    </a:ext>
                  </a:extLst>
                </p:cNvPr>
                <p:cNvSpPr txBox="1"/>
                <p:nvPr/>
              </p:nvSpPr>
              <p:spPr>
                <a:xfrm>
                  <a:off x="6723048" y="2922121"/>
                  <a:ext cx="1942391" cy="369332"/>
                </a:xfrm>
                <a:prstGeom prst="rect">
                  <a:avLst/>
                </a:prstGeom>
                <a:noFill/>
              </p:spPr>
              <p:txBody>
                <a:bodyPr wrap="none" rtlCol="0">
                  <a:spAutoFit/>
                </a:bodyPr>
                <a:lstStyle/>
                <a:p>
                  <a:r>
                    <a:rPr lang="en-US" i="1" dirty="0">
                      <a:solidFill>
                        <a:srgbClr val="C00000"/>
                      </a:solidFill>
                    </a:rPr>
                    <a:t>de novo </a:t>
                  </a:r>
                  <a:r>
                    <a:rPr lang="en-US" dirty="0">
                      <a:solidFill>
                        <a:srgbClr val="C00000"/>
                      </a:solidFill>
                    </a:rPr>
                    <a:t>gene birth</a:t>
                  </a:r>
                  <a:endParaRPr lang="en-US" i="1" dirty="0">
                    <a:solidFill>
                      <a:srgbClr val="C00000"/>
                    </a:solidFill>
                  </a:endParaRPr>
                </a:p>
              </p:txBody>
            </p:sp>
          </p:grpSp>
        </p:grpSp>
        <p:sp>
          <p:nvSpPr>
            <p:cNvPr id="14" name="Rectangle 13">
              <a:extLst>
                <a:ext uri="{FF2B5EF4-FFF2-40B4-BE49-F238E27FC236}">
                  <a16:creationId xmlns:a16="http://schemas.microsoft.com/office/drawing/2014/main" id="{E33A86A1-25E9-FF49-AFAD-FE7EA0EB1DEB}"/>
                </a:ext>
              </a:extLst>
            </p:cNvPr>
            <p:cNvSpPr/>
            <p:nvPr/>
          </p:nvSpPr>
          <p:spPr>
            <a:xfrm>
              <a:off x="5620871" y="3038961"/>
              <a:ext cx="3962400" cy="16494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56A946E-4307-2346-8484-06211AE39CE1}"/>
              </a:ext>
            </a:extLst>
          </p:cNvPr>
          <p:cNvGrpSpPr/>
          <p:nvPr/>
        </p:nvGrpSpPr>
        <p:grpSpPr>
          <a:xfrm>
            <a:off x="5512550" y="4474227"/>
            <a:ext cx="5976316" cy="1135198"/>
            <a:chOff x="5512550" y="4474227"/>
            <a:chExt cx="5976316" cy="1135198"/>
          </a:xfrm>
        </p:grpSpPr>
        <p:grpSp>
          <p:nvGrpSpPr>
            <p:cNvPr id="27" name="Group 26">
              <a:extLst>
                <a:ext uri="{FF2B5EF4-FFF2-40B4-BE49-F238E27FC236}">
                  <a16:creationId xmlns:a16="http://schemas.microsoft.com/office/drawing/2014/main" id="{EE8A0408-CBDE-AD49-83CC-942066CABF4A}"/>
                </a:ext>
              </a:extLst>
            </p:cNvPr>
            <p:cNvGrpSpPr>
              <a:grpSpLocks noChangeAspect="1"/>
            </p:cNvGrpSpPr>
            <p:nvPr/>
          </p:nvGrpSpPr>
          <p:grpSpPr>
            <a:xfrm>
              <a:off x="5512550" y="4474227"/>
              <a:ext cx="5976316" cy="915224"/>
              <a:chOff x="2195543" y="2093162"/>
              <a:chExt cx="6890200" cy="1055178"/>
            </a:xfrm>
          </p:grpSpPr>
          <p:grpSp>
            <p:nvGrpSpPr>
              <p:cNvPr id="28" name="Group 27">
                <a:extLst>
                  <a:ext uri="{FF2B5EF4-FFF2-40B4-BE49-F238E27FC236}">
                    <a16:creationId xmlns:a16="http://schemas.microsoft.com/office/drawing/2014/main" id="{953DE55B-264D-C642-8ADF-D53CD84F145C}"/>
                  </a:ext>
                </a:extLst>
              </p:cNvPr>
              <p:cNvGrpSpPr/>
              <p:nvPr/>
            </p:nvGrpSpPr>
            <p:grpSpPr>
              <a:xfrm>
                <a:off x="2423690" y="2093162"/>
                <a:ext cx="6302047" cy="698471"/>
                <a:chOff x="2423690" y="2093162"/>
                <a:chExt cx="6302047" cy="698471"/>
              </a:xfrm>
            </p:grpSpPr>
            <p:pic>
              <p:nvPicPr>
                <p:cNvPr id="30" name="Picture 29">
                  <a:extLst>
                    <a:ext uri="{FF2B5EF4-FFF2-40B4-BE49-F238E27FC236}">
                      <a16:creationId xmlns:a16="http://schemas.microsoft.com/office/drawing/2014/main" id="{D46F8FAA-398A-CD49-B62F-3FC33DDA46FE}"/>
                    </a:ext>
                  </a:extLst>
                </p:cNvPr>
                <p:cNvPicPr>
                  <a:picLocks noChangeAspect="1"/>
                </p:cNvPicPr>
                <p:nvPr/>
              </p:nvPicPr>
              <p:blipFill>
                <a:blip r:embed="rId4"/>
                <a:stretch>
                  <a:fillRect/>
                </a:stretch>
              </p:blipFill>
              <p:spPr>
                <a:xfrm>
                  <a:off x="4799520" y="2126918"/>
                  <a:ext cx="664715" cy="597205"/>
                </a:xfrm>
                <a:prstGeom prst="rect">
                  <a:avLst/>
                </a:prstGeom>
              </p:spPr>
            </p:pic>
            <p:pic>
              <p:nvPicPr>
                <p:cNvPr id="31" name="Picture 30">
                  <a:extLst>
                    <a:ext uri="{FF2B5EF4-FFF2-40B4-BE49-F238E27FC236}">
                      <a16:creationId xmlns:a16="http://schemas.microsoft.com/office/drawing/2014/main" id="{9FF5F627-494E-614C-896B-03FAE34F1E9E}"/>
                    </a:ext>
                  </a:extLst>
                </p:cNvPr>
                <p:cNvPicPr>
                  <a:picLocks noChangeAspect="1"/>
                </p:cNvPicPr>
                <p:nvPr/>
              </p:nvPicPr>
              <p:blipFill>
                <a:blip r:embed="rId5"/>
                <a:stretch>
                  <a:fillRect/>
                </a:stretch>
              </p:blipFill>
              <p:spPr>
                <a:xfrm>
                  <a:off x="4147790" y="2126918"/>
                  <a:ext cx="386885" cy="664715"/>
                </a:xfrm>
                <a:prstGeom prst="rect">
                  <a:avLst/>
                </a:prstGeom>
              </p:spPr>
            </p:pic>
            <p:pic>
              <p:nvPicPr>
                <p:cNvPr id="32" name="Picture 31">
                  <a:extLst>
                    <a:ext uri="{FF2B5EF4-FFF2-40B4-BE49-F238E27FC236}">
                      <a16:creationId xmlns:a16="http://schemas.microsoft.com/office/drawing/2014/main" id="{C423E39A-D4AE-1741-8D4A-F4C6706D3391}"/>
                    </a:ext>
                  </a:extLst>
                </p:cNvPr>
                <p:cNvPicPr>
                  <a:picLocks noChangeAspect="1"/>
                </p:cNvPicPr>
                <p:nvPr/>
              </p:nvPicPr>
              <p:blipFill>
                <a:blip r:embed="rId6"/>
                <a:stretch>
                  <a:fillRect/>
                </a:stretch>
              </p:blipFill>
              <p:spPr>
                <a:xfrm>
                  <a:off x="5729080" y="2307377"/>
                  <a:ext cx="664716" cy="303796"/>
                </a:xfrm>
                <a:prstGeom prst="rect">
                  <a:avLst/>
                </a:prstGeom>
              </p:spPr>
            </p:pic>
            <p:pic>
              <p:nvPicPr>
                <p:cNvPr id="33" name="Picture 32">
                  <a:extLst>
                    <a:ext uri="{FF2B5EF4-FFF2-40B4-BE49-F238E27FC236}">
                      <a16:creationId xmlns:a16="http://schemas.microsoft.com/office/drawing/2014/main" id="{D97E26F4-4C1E-5D41-A592-BB72DD7133D2}"/>
                    </a:ext>
                  </a:extLst>
                </p:cNvPr>
                <p:cNvPicPr>
                  <a:picLocks noChangeAspect="1"/>
                </p:cNvPicPr>
                <p:nvPr/>
              </p:nvPicPr>
              <p:blipFill>
                <a:blip r:embed="rId7"/>
                <a:stretch>
                  <a:fillRect/>
                </a:stretch>
              </p:blipFill>
              <p:spPr>
                <a:xfrm>
                  <a:off x="8398573" y="2093162"/>
                  <a:ext cx="327164" cy="664715"/>
                </a:xfrm>
                <a:prstGeom prst="rect">
                  <a:avLst/>
                </a:prstGeom>
              </p:spPr>
            </p:pic>
            <p:pic>
              <p:nvPicPr>
                <p:cNvPr id="34" name="Picture 33">
                  <a:extLst>
                    <a:ext uri="{FF2B5EF4-FFF2-40B4-BE49-F238E27FC236}">
                      <a16:creationId xmlns:a16="http://schemas.microsoft.com/office/drawing/2014/main" id="{5D84077A-FB48-9C43-ABBD-E27679C18DD0}"/>
                    </a:ext>
                  </a:extLst>
                </p:cNvPr>
                <p:cNvPicPr>
                  <a:picLocks noChangeAspect="1"/>
                </p:cNvPicPr>
                <p:nvPr/>
              </p:nvPicPr>
              <p:blipFill>
                <a:blip r:embed="rId8"/>
                <a:stretch>
                  <a:fillRect/>
                </a:stretch>
              </p:blipFill>
              <p:spPr>
                <a:xfrm>
                  <a:off x="6658641" y="2316465"/>
                  <a:ext cx="664716" cy="285620"/>
                </a:xfrm>
                <a:prstGeom prst="rect">
                  <a:avLst/>
                </a:prstGeom>
              </p:spPr>
            </p:pic>
            <p:pic>
              <p:nvPicPr>
                <p:cNvPr id="35" name="Picture 34">
                  <a:extLst>
                    <a:ext uri="{FF2B5EF4-FFF2-40B4-BE49-F238E27FC236}">
                      <a16:creationId xmlns:a16="http://schemas.microsoft.com/office/drawing/2014/main" id="{15DC95E1-8C99-4949-8424-E099241DF557}"/>
                    </a:ext>
                  </a:extLst>
                </p:cNvPr>
                <p:cNvPicPr>
                  <a:picLocks noChangeAspect="1"/>
                </p:cNvPicPr>
                <p:nvPr/>
              </p:nvPicPr>
              <p:blipFill>
                <a:blip r:embed="rId9"/>
                <a:stretch>
                  <a:fillRect/>
                </a:stretch>
              </p:blipFill>
              <p:spPr>
                <a:xfrm>
                  <a:off x="3353250" y="2126918"/>
                  <a:ext cx="529695" cy="664715"/>
                </a:xfrm>
                <a:prstGeom prst="rect">
                  <a:avLst/>
                </a:prstGeom>
              </p:spPr>
            </p:pic>
            <p:pic>
              <p:nvPicPr>
                <p:cNvPr id="36" name="Picture 35">
                  <a:extLst>
                    <a:ext uri="{FF2B5EF4-FFF2-40B4-BE49-F238E27FC236}">
                      <a16:creationId xmlns:a16="http://schemas.microsoft.com/office/drawing/2014/main" id="{3FEA941A-DAF8-3D48-8759-3AAFC4226949}"/>
                    </a:ext>
                  </a:extLst>
                </p:cNvPr>
                <p:cNvPicPr>
                  <a:picLocks noChangeAspect="1"/>
                </p:cNvPicPr>
                <p:nvPr/>
              </p:nvPicPr>
              <p:blipFill>
                <a:blip r:embed="rId10"/>
                <a:stretch>
                  <a:fillRect/>
                </a:stretch>
              </p:blipFill>
              <p:spPr>
                <a:xfrm>
                  <a:off x="7584479" y="2151194"/>
                  <a:ext cx="552972" cy="548652"/>
                </a:xfrm>
                <a:prstGeom prst="rect">
                  <a:avLst/>
                </a:prstGeom>
              </p:spPr>
            </p:pic>
            <p:pic>
              <p:nvPicPr>
                <p:cNvPr id="37" name="Picture 36">
                  <a:extLst>
                    <a:ext uri="{FF2B5EF4-FFF2-40B4-BE49-F238E27FC236}">
                      <a16:creationId xmlns:a16="http://schemas.microsoft.com/office/drawing/2014/main" id="{B06F65D6-5B34-D047-89DC-E7099EA32E15}"/>
                    </a:ext>
                  </a:extLst>
                </p:cNvPr>
                <p:cNvPicPr>
                  <a:picLocks noChangeAspect="1"/>
                </p:cNvPicPr>
                <p:nvPr/>
              </p:nvPicPr>
              <p:blipFill>
                <a:blip r:embed="rId11"/>
                <a:stretch>
                  <a:fillRect/>
                </a:stretch>
              </p:blipFill>
              <p:spPr>
                <a:xfrm>
                  <a:off x="2423690" y="2246360"/>
                  <a:ext cx="664715" cy="425833"/>
                </a:xfrm>
                <a:prstGeom prst="rect">
                  <a:avLst/>
                </a:prstGeom>
              </p:spPr>
            </p:pic>
          </p:grpSp>
          <p:sp>
            <p:nvSpPr>
              <p:cNvPr id="29" name="TextBox 28">
                <a:extLst>
                  <a:ext uri="{FF2B5EF4-FFF2-40B4-BE49-F238E27FC236}">
                    <a16:creationId xmlns:a16="http://schemas.microsoft.com/office/drawing/2014/main" id="{098694F4-ECE9-1D49-BB3F-8A52A098C4BA}"/>
                  </a:ext>
                </a:extLst>
              </p:cNvPr>
              <p:cNvSpPr txBox="1"/>
              <p:nvPr/>
            </p:nvSpPr>
            <p:spPr>
              <a:xfrm>
                <a:off x="2195543" y="2846725"/>
                <a:ext cx="6890200" cy="301615"/>
              </a:xfrm>
              <a:prstGeom prst="rect">
                <a:avLst/>
              </a:prstGeom>
              <a:noFill/>
            </p:spPr>
            <p:txBody>
              <a:bodyPr wrap="none" rtlCol="0">
                <a:spAutoFit/>
              </a:bodyPr>
              <a:lstStyle/>
              <a:p>
                <a:r>
                  <a:rPr lang="en-US" sz="1100" dirty="0"/>
                  <a:t>Saccharomyces   Oryza   Brassicaceae  Arabidopsis     Drosophila             Mus              Pan            Homo </a:t>
                </a:r>
              </a:p>
            </p:txBody>
          </p:sp>
        </p:grpSp>
        <p:sp>
          <p:nvSpPr>
            <p:cNvPr id="39" name="TextBox 38">
              <a:extLst>
                <a:ext uri="{FF2B5EF4-FFF2-40B4-BE49-F238E27FC236}">
                  <a16:creationId xmlns:a16="http://schemas.microsoft.com/office/drawing/2014/main" id="{F4C60990-89B9-C34A-B714-6E53C364B62F}"/>
                </a:ext>
              </a:extLst>
            </p:cNvPr>
            <p:cNvSpPr txBox="1"/>
            <p:nvPr/>
          </p:nvSpPr>
          <p:spPr>
            <a:xfrm>
              <a:off x="9346519" y="5363204"/>
              <a:ext cx="2007281" cy="246221"/>
            </a:xfrm>
            <a:prstGeom prst="rect">
              <a:avLst/>
            </a:prstGeom>
            <a:noFill/>
          </p:spPr>
          <p:txBody>
            <a:bodyPr wrap="none" rtlCol="0">
              <a:spAutoFit/>
            </a:bodyPr>
            <a:lstStyle/>
            <a:p>
              <a:r>
                <a:rPr lang="en-US" sz="1000" b="1" dirty="0">
                  <a:solidFill>
                    <a:schemeClr val="tx1">
                      <a:lumMod val="65000"/>
                      <a:lumOff val="35000"/>
                    </a:schemeClr>
                  </a:solidFill>
                </a:rPr>
                <a:t>*inspired from Van Oss et al. 2019</a:t>
              </a:r>
            </a:p>
          </p:txBody>
        </p:sp>
      </p:grpSp>
      <p:sp>
        <p:nvSpPr>
          <p:cNvPr id="38" name="Title 1">
            <a:extLst>
              <a:ext uri="{FF2B5EF4-FFF2-40B4-BE49-F238E27FC236}">
                <a16:creationId xmlns:a16="http://schemas.microsoft.com/office/drawing/2014/main" id="{12F45259-CA79-5544-806C-C16C7DC60462}"/>
              </a:ext>
            </a:extLst>
          </p:cNvPr>
          <p:cNvSpPr txBox="1">
            <a:spLocks/>
          </p:cNvSpPr>
          <p:nvPr/>
        </p:nvSpPr>
        <p:spPr>
          <a:xfrm>
            <a:off x="1362634" y="365127"/>
            <a:ext cx="9418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Where do novel genes come from?</a:t>
            </a:r>
          </a:p>
        </p:txBody>
      </p:sp>
      <p:sp>
        <p:nvSpPr>
          <p:cNvPr id="7" name="Slide Number Placeholder 6">
            <a:extLst>
              <a:ext uri="{FF2B5EF4-FFF2-40B4-BE49-F238E27FC236}">
                <a16:creationId xmlns:a16="http://schemas.microsoft.com/office/drawing/2014/main" id="{889DB229-F39F-834D-92BE-714A69BB45CE}"/>
              </a:ext>
            </a:extLst>
          </p:cNvPr>
          <p:cNvSpPr>
            <a:spLocks noGrp="1"/>
          </p:cNvSpPr>
          <p:nvPr>
            <p:ph type="sldNum" sz="quarter" idx="12"/>
          </p:nvPr>
        </p:nvSpPr>
        <p:spPr/>
        <p:txBody>
          <a:bodyPr/>
          <a:lstStyle/>
          <a:p>
            <a:fld id="{C6D7C2C5-4DCF-C147-AD12-CEC3226FF75E}" type="slidenum">
              <a:rPr lang="en-US" smtClean="0"/>
              <a:t>3</a:t>
            </a:fld>
            <a:endParaRPr lang="en-US"/>
          </a:p>
        </p:txBody>
      </p:sp>
    </p:spTree>
    <p:extLst>
      <p:ext uri="{BB962C8B-B14F-4D97-AF65-F5344CB8AC3E}">
        <p14:creationId xmlns:p14="http://schemas.microsoft.com/office/powerpoint/2010/main" val="275336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93046-F28C-3644-A978-3472EA632CE8}"/>
              </a:ext>
            </a:extLst>
          </p:cNvPr>
          <p:cNvSpPr>
            <a:spLocks noGrp="1"/>
          </p:cNvSpPr>
          <p:nvPr>
            <p:ph idx="1"/>
          </p:nvPr>
        </p:nvSpPr>
        <p:spPr/>
        <p:txBody>
          <a:bodyPr/>
          <a:lstStyle/>
          <a:p>
            <a:pPr marL="514350" indent="-514350">
              <a:buFont typeface="+mj-lt"/>
              <a:buAutoNum type="arabicPeriod"/>
            </a:pPr>
            <a:r>
              <a:rPr lang="en-US" dirty="0"/>
              <a:t>Background</a:t>
            </a:r>
          </a:p>
          <a:p>
            <a:pPr marL="514350" indent="-514350">
              <a:buFont typeface="+mj-lt"/>
              <a:buAutoNum type="arabicPeriod"/>
            </a:pPr>
            <a:r>
              <a:rPr lang="en-US" dirty="0"/>
              <a:t>Colony based high-throughput screens (</a:t>
            </a:r>
            <a:r>
              <a:rPr lang="en-US" b="1" dirty="0"/>
              <a:t>CBHTS</a:t>
            </a:r>
            <a:r>
              <a:rPr lang="en-US" dirty="0"/>
              <a:t>)</a:t>
            </a:r>
          </a:p>
          <a:p>
            <a:pPr marL="514350" indent="-514350">
              <a:buFont typeface="+mj-lt"/>
              <a:buAutoNum type="arabicPeriod"/>
            </a:pPr>
            <a:r>
              <a:rPr lang="en-US" dirty="0"/>
              <a:t>Problem of </a:t>
            </a:r>
            <a:r>
              <a:rPr lang="en-US" b="1" dirty="0"/>
              <a:t>spatial bias </a:t>
            </a:r>
            <a:r>
              <a:rPr lang="en-US" dirty="0"/>
              <a:t>in CBHTS</a:t>
            </a:r>
          </a:p>
          <a:p>
            <a:pPr marL="514350" indent="-514350">
              <a:buFont typeface="+mj-lt"/>
              <a:buAutoNum type="arabicPeriod"/>
            </a:pPr>
            <a:r>
              <a:rPr lang="en-US" dirty="0">
                <a:highlight>
                  <a:srgbClr val="FFFF00"/>
                </a:highlight>
              </a:rPr>
              <a:t>How does </a:t>
            </a:r>
            <a:r>
              <a:rPr lang="en-US" b="1" dirty="0">
                <a:highlight>
                  <a:srgbClr val="FFFF00"/>
                </a:highlight>
              </a:rPr>
              <a:t>LI Detector </a:t>
            </a:r>
            <a:r>
              <a:rPr lang="en-US" dirty="0">
                <a:highlight>
                  <a:srgbClr val="FFFF00"/>
                </a:highlight>
              </a:rPr>
              <a:t>address this issue?</a:t>
            </a:r>
          </a:p>
          <a:p>
            <a:pPr marL="514350" indent="-514350">
              <a:buFont typeface="+mj-lt"/>
              <a:buAutoNum type="arabicPeriod"/>
            </a:pPr>
            <a:endParaRPr lang="en-US" dirty="0"/>
          </a:p>
          <a:p>
            <a:pPr marL="514350" indent="-514350">
              <a:buFont typeface="+mj-lt"/>
              <a:buAutoNum type="arabicPeriod"/>
            </a:pPr>
            <a:endParaRPr lang="en-US" dirty="0"/>
          </a:p>
        </p:txBody>
      </p:sp>
      <p:sp>
        <p:nvSpPr>
          <p:cNvPr id="6" name="Title 1">
            <a:extLst>
              <a:ext uri="{FF2B5EF4-FFF2-40B4-BE49-F238E27FC236}">
                <a16:creationId xmlns:a16="http://schemas.microsoft.com/office/drawing/2014/main" id="{D95A63AE-3149-7A41-B386-5564CDCDEE58}"/>
              </a:ext>
            </a:extLst>
          </p:cNvPr>
          <p:cNvSpPr txBox="1">
            <a:spLocks/>
          </p:cNvSpPr>
          <p:nvPr/>
        </p:nvSpPr>
        <p:spPr>
          <a:xfrm>
            <a:off x="1362634" y="427882"/>
            <a:ext cx="9418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Summary</a:t>
            </a:r>
          </a:p>
        </p:txBody>
      </p:sp>
      <p:sp>
        <p:nvSpPr>
          <p:cNvPr id="2" name="Slide Number Placeholder 1">
            <a:extLst>
              <a:ext uri="{FF2B5EF4-FFF2-40B4-BE49-F238E27FC236}">
                <a16:creationId xmlns:a16="http://schemas.microsoft.com/office/drawing/2014/main" id="{4BFFC450-4606-DA43-AE19-36214278AD85}"/>
              </a:ext>
            </a:extLst>
          </p:cNvPr>
          <p:cNvSpPr>
            <a:spLocks noGrp="1"/>
          </p:cNvSpPr>
          <p:nvPr>
            <p:ph type="sldNum" sz="quarter" idx="12"/>
          </p:nvPr>
        </p:nvSpPr>
        <p:spPr/>
        <p:txBody>
          <a:bodyPr/>
          <a:lstStyle/>
          <a:p>
            <a:fld id="{C6D7C2C5-4DCF-C147-AD12-CEC3226FF75E}" type="slidenum">
              <a:rPr lang="en-US" smtClean="0"/>
              <a:t>30</a:t>
            </a:fld>
            <a:endParaRPr lang="en-US"/>
          </a:p>
        </p:txBody>
      </p:sp>
    </p:spTree>
    <p:extLst>
      <p:ext uri="{BB962C8B-B14F-4D97-AF65-F5344CB8AC3E}">
        <p14:creationId xmlns:p14="http://schemas.microsoft.com/office/powerpoint/2010/main" val="2083204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1CB11-EDE7-D746-8B28-071ECE0681FC}"/>
              </a:ext>
            </a:extLst>
          </p:cNvPr>
          <p:cNvSpPr>
            <a:spLocks noGrp="1"/>
          </p:cNvSpPr>
          <p:nvPr>
            <p:ph type="title"/>
          </p:nvPr>
        </p:nvSpPr>
        <p:spPr>
          <a:xfrm>
            <a:off x="7950314" y="681822"/>
            <a:ext cx="3781855" cy="1325563"/>
          </a:xfrm>
        </p:spPr>
        <p:txBody>
          <a:bodyPr/>
          <a:lstStyle/>
          <a:p>
            <a:r>
              <a:rPr lang="en-US" b="1" dirty="0"/>
              <a:t>Thank You All!</a:t>
            </a:r>
          </a:p>
        </p:txBody>
      </p:sp>
      <p:pic>
        <p:nvPicPr>
          <p:cNvPr id="9" name="Picture 8">
            <a:extLst>
              <a:ext uri="{FF2B5EF4-FFF2-40B4-BE49-F238E27FC236}">
                <a16:creationId xmlns:a16="http://schemas.microsoft.com/office/drawing/2014/main" id="{3DA01F75-6608-484B-9B66-DA6967E3A14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2487"/>
          <a:stretch/>
        </p:blipFill>
        <p:spPr>
          <a:xfrm>
            <a:off x="1474596" y="589897"/>
            <a:ext cx="4180529" cy="598150"/>
          </a:xfrm>
          <a:prstGeom prst="rect">
            <a:avLst/>
          </a:prstGeom>
        </p:spPr>
      </p:pic>
      <p:sp>
        <p:nvSpPr>
          <p:cNvPr id="3" name="TextBox 2">
            <a:extLst>
              <a:ext uri="{FF2B5EF4-FFF2-40B4-BE49-F238E27FC236}">
                <a16:creationId xmlns:a16="http://schemas.microsoft.com/office/drawing/2014/main" id="{A314B1D2-C116-2749-AF16-DBF6A7CF4F91}"/>
              </a:ext>
            </a:extLst>
          </p:cNvPr>
          <p:cNvSpPr txBox="1"/>
          <p:nvPr/>
        </p:nvSpPr>
        <p:spPr>
          <a:xfrm>
            <a:off x="1160650" y="5892581"/>
            <a:ext cx="4969273" cy="646331"/>
          </a:xfrm>
          <a:prstGeom prst="rect">
            <a:avLst/>
          </a:prstGeom>
          <a:noFill/>
        </p:spPr>
        <p:txBody>
          <a:bodyPr wrap="square" rtlCol="0">
            <a:spAutoFit/>
          </a:bodyPr>
          <a:lstStyle/>
          <a:p>
            <a:r>
              <a:rPr lang="en-US" sz="1200" dirty="0"/>
              <a:t>This work was supported by: funds provided by the Searle Scholars Program to A-RC; the National Institute of General Medical Sciences of the National Institutes of Health grants R00GM108865 awarded to A-RC.</a:t>
            </a:r>
          </a:p>
        </p:txBody>
      </p:sp>
      <p:grpSp>
        <p:nvGrpSpPr>
          <p:cNvPr id="15" name="Group 14">
            <a:extLst>
              <a:ext uri="{FF2B5EF4-FFF2-40B4-BE49-F238E27FC236}">
                <a16:creationId xmlns:a16="http://schemas.microsoft.com/office/drawing/2014/main" id="{FA137B5E-CC1E-5342-B912-9525293CC58D}"/>
              </a:ext>
            </a:extLst>
          </p:cNvPr>
          <p:cNvGrpSpPr>
            <a:grpSpLocks noChangeAspect="1"/>
          </p:cNvGrpSpPr>
          <p:nvPr/>
        </p:nvGrpSpPr>
        <p:grpSpPr>
          <a:xfrm>
            <a:off x="8279580" y="5579761"/>
            <a:ext cx="2751770" cy="400110"/>
            <a:chOff x="32755996" y="31169193"/>
            <a:chExt cx="6896300" cy="1002726"/>
          </a:xfrm>
        </p:grpSpPr>
        <p:pic>
          <p:nvPicPr>
            <p:cNvPr id="16" name="Picture 15">
              <a:extLst>
                <a:ext uri="{FF2B5EF4-FFF2-40B4-BE49-F238E27FC236}">
                  <a16:creationId xmlns:a16="http://schemas.microsoft.com/office/drawing/2014/main" id="{10055C4C-682D-224A-B854-28421F850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1049" y="31265199"/>
              <a:ext cx="861261" cy="819111"/>
            </a:xfrm>
            <a:prstGeom prst="rect">
              <a:avLst/>
            </a:prstGeom>
          </p:spPr>
        </p:pic>
        <p:pic>
          <p:nvPicPr>
            <p:cNvPr id="17" name="Picture 16">
              <a:extLst>
                <a:ext uri="{FF2B5EF4-FFF2-40B4-BE49-F238E27FC236}">
                  <a16:creationId xmlns:a16="http://schemas.microsoft.com/office/drawing/2014/main" id="{6B919E3D-0BD9-E043-AEF0-B3983F51D5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5996" y="31243955"/>
              <a:ext cx="861600" cy="861600"/>
            </a:xfrm>
            <a:prstGeom prst="rect">
              <a:avLst/>
            </a:prstGeom>
          </p:spPr>
        </p:pic>
        <p:pic>
          <p:nvPicPr>
            <p:cNvPr id="18" name="Picture 17">
              <a:extLst>
                <a:ext uri="{FF2B5EF4-FFF2-40B4-BE49-F238E27FC236}">
                  <a16:creationId xmlns:a16="http://schemas.microsoft.com/office/drawing/2014/main" id="{868C1B16-B4C4-704A-9807-BBB30B437D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63964" y="31263297"/>
              <a:ext cx="1001557" cy="822916"/>
            </a:xfrm>
            <a:prstGeom prst="rect">
              <a:avLst/>
            </a:prstGeom>
          </p:spPr>
        </p:pic>
        <p:sp>
          <p:nvSpPr>
            <p:cNvPr id="19" name="TextBox 18">
              <a:extLst>
                <a:ext uri="{FF2B5EF4-FFF2-40B4-BE49-F238E27FC236}">
                  <a16:creationId xmlns:a16="http://schemas.microsoft.com/office/drawing/2014/main" id="{052FCB8E-C6AE-794A-8E95-9503049C80A5}"/>
                </a:ext>
              </a:extLst>
            </p:cNvPr>
            <p:cNvSpPr txBox="1"/>
            <p:nvPr/>
          </p:nvSpPr>
          <p:spPr>
            <a:xfrm>
              <a:off x="36353258" y="31169193"/>
              <a:ext cx="3299038" cy="1002726"/>
            </a:xfrm>
            <a:prstGeom prst="rect">
              <a:avLst/>
            </a:prstGeom>
            <a:noFill/>
          </p:spPr>
          <p:txBody>
            <a:bodyPr wrap="none" rtlCol="0">
              <a:spAutoFit/>
            </a:bodyPr>
            <a:lstStyle/>
            <a:p>
              <a:r>
                <a:rPr lang="en-US" sz="2000" dirty="0">
                  <a:latin typeface="Arial" charset="0"/>
                  <a:ea typeface="Arial" charset="0"/>
                  <a:cs typeface="Arial" charset="0"/>
                </a:rPr>
                <a:t>@</a:t>
              </a:r>
              <a:r>
                <a:rPr lang="en-US" sz="2000" dirty="0" err="1">
                  <a:latin typeface="Arial" charset="0"/>
                  <a:ea typeface="Arial" charset="0"/>
                  <a:cs typeface="Arial" charset="0"/>
                </a:rPr>
                <a:t>sauriiiin</a:t>
              </a:r>
              <a:endParaRPr lang="en-US" sz="2000" dirty="0">
                <a:latin typeface="Arial" charset="0"/>
                <a:ea typeface="Arial" charset="0"/>
                <a:cs typeface="Arial" charset="0"/>
              </a:endParaRPr>
            </a:p>
          </p:txBody>
        </p:sp>
      </p:grpSp>
      <p:sp>
        <p:nvSpPr>
          <p:cNvPr id="4" name="Slide Number Placeholder 3">
            <a:extLst>
              <a:ext uri="{FF2B5EF4-FFF2-40B4-BE49-F238E27FC236}">
                <a16:creationId xmlns:a16="http://schemas.microsoft.com/office/drawing/2014/main" id="{2A6C3E41-1106-784A-8333-969625AA4169}"/>
              </a:ext>
            </a:extLst>
          </p:cNvPr>
          <p:cNvSpPr>
            <a:spLocks noGrp="1"/>
          </p:cNvSpPr>
          <p:nvPr>
            <p:ph type="sldNum" sz="quarter" idx="12"/>
          </p:nvPr>
        </p:nvSpPr>
        <p:spPr/>
        <p:txBody>
          <a:bodyPr/>
          <a:lstStyle/>
          <a:p>
            <a:fld id="{C6D7C2C5-4DCF-C147-AD12-CEC3226FF75E}" type="slidenum">
              <a:rPr lang="en-US" smtClean="0"/>
              <a:t>31</a:t>
            </a:fld>
            <a:endParaRPr lang="en-US"/>
          </a:p>
        </p:txBody>
      </p:sp>
      <p:sp>
        <p:nvSpPr>
          <p:cNvPr id="12" name="Title 1">
            <a:extLst>
              <a:ext uri="{FF2B5EF4-FFF2-40B4-BE49-F238E27FC236}">
                <a16:creationId xmlns:a16="http://schemas.microsoft.com/office/drawing/2014/main" id="{D48113B4-0FBB-8D48-A959-0D28A07979A8}"/>
              </a:ext>
            </a:extLst>
          </p:cNvPr>
          <p:cNvSpPr txBox="1">
            <a:spLocks/>
          </p:cNvSpPr>
          <p:nvPr/>
        </p:nvSpPr>
        <p:spPr>
          <a:xfrm>
            <a:off x="8226321" y="3015186"/>
            <a:ext cx="31605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Questions?</a:t>
            </a:r>
          </a:p>
        </p:txBody>
      </p:sp>
      <p:sp>
        <p:nvSpPr>
          <p:cNvPr id="5" name="Rounded Rectangle 4">
            <a:extLst>
              <a:ext uri="{FF2B5EF4-FFF2-40B4-BE49-F238E27FC236}">
                <a16:creationId xmlns:a16="http://schemas.microsoft.com/office/drawing/2014/main" id="{CFCC9E74-13F9-DE49-93DE-4E9C8C42D836}"/>
              </a:ext>
            </a:extLst>
          </p:cNvPr>
          <p:cNvSpPr/>
          <p:nvPr/>
        </p:nvSpPr>
        <p:spPr>
          <a:xfrm>
            <a:off x="543904" y="1527857"/>
            <a:ext cx="6227287" cy="4074912"/>
          </a:xfrm>
          <a:prstGeom prst="roundRect">
            <a:avLst>
              <a:gd name="adj" fmla="val 3279"/>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posing for the camera&#10;&#10;Description automatically generated">
            <a:extLst>
              <a:ext uri="{FF2B5EF4-FFF2-40B4-BE49-F238E27FC236}">
                <a16:creationId xmlns:a16="http://schemas.microsoft.com/office/drawing/2014/main" id="{1E503F16-5CB6-0E41-B8DD-2C7841D5D581}"/>
              </a:ext>
            </a:extLst>
          </p:cNvPr>
          <p:cNvPicPr>
            <a:picLocks noChangeAspect="1"/>
          </p:cNvPicPr>
          <p:nvPr/>
        </p:nvPicPr>
        <p:blipFill>
          <a:blip r:embed="rId7"/>
          <a:stretch>
            <a:fillRect/>
          </a:stretch>
        </p:blipFill>
        <p:spPr>
          <a:xfrm>
            <a:off x="718696" y="4335907"/>
            <a:ext cx="1230536" cy="1177034"/>
          </a:xfrm>
          <a:prstGeom prst="rect">
            <a:avLst/>
          </a:prstGeom>
        </p:spPr>
      </p:pic>
      <p:pic>
        <p:nvPicPr>
          <p:cNvPr id="11" name="Picture 10" descr="A person smiling for the camera&#10;&#10;Description automatically generated">
            <a:extLst>
              <a:ext uri="{FF2B5EF4-FFF2-40B4-BE49-F238E27FC236}">
                <a16:creationId xmlns:a16="http://schemas.microsoft.com/office/drawing/2014/main" id="{49981077-40E9-7045-93F5-F1B8EB662A46}"/>
              </a:ext>
            </a:extLst>
          </p:cNvPr>
          <p:cNvPicPr>
            <a:picLocks noChangeAspect="1"/>
          </p:cNvPicPr>
          <p:nvPr/>
        </p:nvPicPr>
        <p:blipFill>
          <a:blip r:embed="rId8"/>
          <a:stretch>
            <a:fillRect/>
          </a:stretch>
        </p:blipFill>
        <p:spPr>
          <a:xfrm>
            <a:off x="630460" y="1608177"/>
            <a:ext cx="1407009" cy="1407009"/>
          </a:xfrm>
          <a:prstGeom prst="rect">
            <a:avLst/>
          </a:prstGeom>
        </p:spPr>
      </p:pic>
      <p:pic>
        <p:nvPicPr>
          <p:cNvPr id="14" name="Picture 13" descr="A person holding a sign posing for the camera&#10;&#10;Description automatically generated">
            <a:extLst>
              <a:ext uri="{FF2B5EF4-FFF2-40B4-BE49-F238E27FC236}">
                <a16:creationId xmlns:a16="http://schemas.microsoft.com/office/drawing/2014/main" id="{9EC95BF8-CA5D-6541-A889-15E8DB1C5F0B}"/>
              </a:ext>
            </a:extLst>
          </p:cNvPr>
          <p:cNvPicPr>
            <a:picLocks noChangeAspect="1"/>
          </p:cNvPicPr>
          <p:nvPr/>
        </p:nvPicPr>
        <p:blipFill>
          <a:blip r:embed="rId9"/>
          <a:stretch>
            <a:fillRect/>
          </a:stretch>
        </p:blipFill>
        <p:spPr>
          <a:xfrm>
            <a:off x="5207707" y="3146428"/>
            <a:ext cx="1168373" cy="1177033"/>
          </a:xfrm>
          <a:prstGeom prst="rect">
            <a:avLst/>
          </a:prstGeom>
          <a:ln>
            <a:noFill/>
          </a:ln>
        </p:spPr>
      </p:pic>
      <p:pic>
        <p:nvPicPr>
          <p:cNvPr id="21" name="Picture 20" descr="A person smiling for the camera&#10;&#10;Description automatically generated">
            <a:extLst>
              <a:ext uri="{FF2B5EF4-FFF2-40B4-BE49-F238E27FC236}">
                <a16:creationId xmlns:a16="http://schemas.microsoft.com/office/drawing/2014/main" id="{D27388CD-F2E1-3142-9704-6B0903281146}"/>
              </a:ext>
            </a:extLst>
          </p:cNvPr>
          <p:cNvPicPr>
            <a:picLocks noChangeAspect="1"/>
          </p:cNvPicPr>
          <p:nvPr/>
        </p:nvPicPr>
        <p:blipFill>
          <a:blip r:embed="rId10"/>
          <a:stretch>
            <a:fillRect/>
          </a:stretch>
        </p:blipFill>
        <p:spPr>
          <a:xfrm>
            <a:off x="3879166" y="4267219"/>
            <a:ext cx="1093502" cy="1177034"/>
          </a:xfrm>
          <a:prstGeom prst="rect">
            <a:avLst/>
          </a:prstGeom>
        </p:spPr>
      </p:pic>
      <p:pic>
        <p:nvPicPr>
          <p:cNvPr id="23" name="Picture 22" descr="A person posing for the camera&#10;&#10;Description automatically generated">
            <a:extLst>
              <a:ext uri="{FF2B5EF4-FFF2-40B4-BE49-F238E27FC236}">
                <a16:creationId xmlns:a16="http://schemas.microsoft.com/office/drawing/2014/main" id="{BD84F22E-5E00-334D-94C8-6F95E60C5F03}"/>
              </a:ext>
            </a:extLst>
          </p:cNvPr>
          <p:cNvPicPr>
            <a:picLocks noChangeAspect="1"/>
          </p:cNvPicPr>
          <p:nvPr/>
        </p:nvPicPr>
        <p:blipFill>
          <a:blip r:embed="rId11"/>
          <a:stretch>
            <a:fillRect/>
          </a:stretch>
        </p:blipFill>
        <p:spPr>
          <a:xfrm>
            <a:off x="2350758" y="1740737"/>
            <a:ext cx="1134284" cy="1177034"/>
          </a:xfrm>
          <a:prstGeom prst="rect">
            <a:avLst/>
          </a:prstGeom>
        </p:spPr>
      </p:pic>
      <p:pic>
        <p:nvPicPr>
          <p:cNvPr id="25" name="Picture 24" descr="A person smiling for the camera&#10;&#10;Description automatically generated">
            <a:extLst>
              <a:ext uri="{FF2B5EF4-FFF2-40B4-BE49-F238E27FC236}">
                <a16:creationId xmlns:a16="http://schemas.microsoft.com/office/drawing/2014/main" id="{769616CE-B489-914C-BDAF-F374231F65F1}"/>
              </a:ext>
            </a:extLst>
          </p:cNvPr>
          <p:cNvPicPr>
            <a:picLocks noChangeAspect="1"/>
          </p:cNvPicPr>
          <p:nvPr/>
        </p:nvPicPr>
        <p:blipFill>
          <a:blip r:embed="rId12"/>
          <a:stretch>
            <a:fillRect/>
          </a:stretch>
        </p:blipFill>
        <p:spPr>
          <a:xfrm>
            <a:off x="710403" y="3095506"/>
            <a:ext cx="1219420" cy="1177033"/>
          </a:xfrm>
          <a:prstGeom prst="rect">
            <a:avLst/>
          </a:prstGeom>
        </p:spPr>
      </p:pic>
      <p:pic>
        <p:nvPicPr>
          <p:cNvPr id="27" name="Picture 26" descr="A person wearing glasses and smiling at the camera&#10;&#10;Description automatically generated">
            <a:extLst>
              <a:ext uri="{FF2B5EF4-FFF2-40B4-BE49-F238E27FC236}">
                <a16:creationId xmlns:a16="http://schemas.microsoft.com/office/drawing/2014/main" id="{2821070C-2D3B-A94B-95F0-7B0A68B5ADB8}"/>
              </a:ext>
            </a:extLst>
          </p:cNvPr>
          <p:cNvPicPr>
            <a:picLocks noChangeAspect="1"/>
          </p:cNvPicPr>
          <p:nvPr/>
        </p:nvPicPr>
        <p:blipFill>
          <a:blip r:embed="rId13"/>
          <a:stretch>
            <a:fillRect/>
          </a:stretch>
        </p:blipFill>
        <p:spPr>
          <a:xfrm>
            <a:off x="2288355" y="4105932"/>
            <a:ext cx="1361621" cy="1407009"/>
          </a:xfrm>
          <a:prstGeom prst="rect">
            <a:avLst/>
          </a:prstGeom>
        </p:spPr>
      </p:pic>
      <p:pic>
        <p:nvPicPr>
          <p:cNvPr id="29" name="Picture 28" descr="A person wearing glasses and looking at the camera&#10;&#10;Description automatically generated">
            <a:extLst>
              <a:ext uri="{FF2B5EF4-FFF2-40B4-BE49-F238E27FC236}">
                <a16:creationId xmlns:a16="http://schemas.microsoft.com/office/drawing/2014/main" id="{FD83D90F-E5BC-F84A-9FA4-773C09AD95A9}"/>
              </a:ext>
            </a:extLst>
          </p:cNvPr>
          <p:cNvPicPr>
            <a:picLocks noChangeAspect="1"/>
          </p:cNvPicPr>
          <p:nvPr/>
        </p:nvPicPr>
        <p:blipFill>
          <a:blip r:embed="rId14"/>
          <a:stretch>
            <a:fillRect/>
          </a:stretch>
        </p:blipFill>
        <p:spPr>
          <a:xfrm>
            <a:off x="3739366" y="1758994"/>
            <a:ext cx="1111548" cy="1177034"/>
          </a:xfrm>
          <a:prstGeom prst="rect">
            <a:avLst/>
          </a:prstGeom>
        </p:spPr>
      </p:pic>
      <p:pic>
        <p:nvPicPr>
          <p:cNvPr id="34" name="Picture 33" descr="A person wearing glasses and looking at the camera&#10;&#10;Description automatically generated">
            <a:extLst>
              <a:ext uri="{FF2B5EF4-FFF2-40B4-BE49-F238E27FC236}">
                <a16:creationId xmlns:a16="http://schemas.microsoft.com/office/drawing/2014/main" id="{E3BF6FF2-4F88-6748-9CC6-C5C980425E1A}"/>
              </a:ext>
            </a:extLst>
          </p:cNvPr>
          <p:cNvPicPr>
            <a:picLocks noChangeAspect="1"/>
          </p:cNvPicPr>
          <p:nvPr/>
        </p:nvPicPr>
        <p:blipFill>
          <a:blip r:embed="rId15"/>
          <a:stretch>
            <a:fillRect/>
          </a:stretch>
        </p:blipFill>
        <p:spPr>
          <a:xfrm>
            <a:off x="5110919" y="1623943"/>
            <a:ext cx="1407009" cy="1430459"/>
          </a:xfrm>
          <a:prstGeom prst="rect">
            <a:avLst/>
          </a:prstGeom>
        </p:spPr>
      </p:pic>
      <p:pic>
        <p:nvPicPr>
          <p:cNvPr id="35" name="Picture 34">
            <a:extLst>
              <a:ext uri="{FF2B5EF4-FFF2-40B4-BE49-F238E27FC236}">
                <a16:creationId xmlns:a16="http://schemas.microsoft.com/office/drawing/2014/main" id="{FE078652-F3D8-FC40-BC30-E7B01B8C4C28}"/>
              </a:ext>
            </a:extLst>
          </p:cNvPr>
          <p:cNvPicPr>
            <a:picLocks noChangeAspect="1"/>
          </p:cNvPicPr>
          <p:nvPr/>
        </p:nvPicPr>
        <p:blipFill>
          <a:blip r:embed="rId16"/>
          <a:stretch>
            <a:fillRect/>
          </a:stretch>
        </p:blipFill>
        <p:spPr>
          <a:xfrm>
            <a:off x="2443939" y="3207583"/>
            <a:ext cx="1055375" cy="676099"/>
          </a:xfrm>
          <a:prstGeom prst="rect">
            <a:avLst/>
          </a:prstGeom>
        </p:spPr>
      </p:pic>
      <p:pic>
        <p:nvPicPr>
          <p:cNvPr id="36" name="Picture 35">
            <a:extLst>
              <a:ext uri="{FF2B5EF4-FFF2-40B4-BE49-F238E27FC236}">
                <a16:creationId xmlns:a16="http://schemas.microsoft.com/office/drawing/2014/main" id="{ECAEBDEB-05ED-7140-961E-D8930608AC78}"/>
              </a:ext>
            </a:extLst>
          </p:cNvPr>
          <p:cNvPicPr>
            <a:picLocks noChangeAspect="1"/>
          </p:cNvPicPr>
          <p:nvPr/>
        </p:nvPicPr>
        <p:blipFill>
          <a:blip r:embed="rId16"/>
          <a:stretch>
            <a:fillRect/>
          </a:stretch>
        </p:blipFill>
        <p:spPr>
          <a:xfrm>
            <a:off x="3797241" y="3235390"/>
            <a:ext cx="1093501" cy="700524"/>
          </a:xfrm>
          <a:prstGeom prst="rect">
            <a:avLst/>
          </a:prstGeom>
        </p:spPr>
      </p:pic>
      <p:pic>
        <p:nvPicPr>
          <p:cNvPr id="37" name="Picture 36">
            <a:extLst>
              <a:ext uri="{FF2B5EF4-FFF2-40B4-BE49-F238E27FC236}">
                <a16:creationId xmlns:a16="http://schemas.microsoft.com/office/drawing/2014/main" id="{0FB90E21-88AF-5244-89BC-2221C37E6C09}"/>
              </a:ext>
            </a:extLst>
          </p:cNvPr>
          <p:cNvPicPr>
            <a:picLocks noChangeAspect="1"/>
          </p:cNvPicPr>
          <p:nvPr/>
        </p:nvPicPr>
        <p:blipFill>
          <a:blip r:embed="rId16"/>
          <a:stretch>
            <a:fillRect/>
          </a:stretch>
        </p:blipFill>
        <p:spPr>
          <a:xfrm>
            <a:off x="5271003" y="4515516"/>
            <a:ext cx="1058656" cy="678201"/>
          </a:xfrm>
          <a:prstGeom prst="rect">
            <a:avLst/>
          </a:prstGeom>
        </p:spPr>
      </p:pic>
    </p:spTree>
    <p:extLst>
      <p:ext uri="{BB962C8B-B14F-4D97-AF65-F5344CB8AC3E}">
        <p14:creationId xmlns:p14="http://schemas.microsoft.com/office/powerpoint/2010/main" val="2782060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CB7F-98D4-F248-8A8E-A6072A59A7BA}"/>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0C0C802F-F4AF-BD40-B9F9-BDF895773C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C150EF-E755-F64E-8F81-B582FE855643}"/>
              </a:ext>
            </a:extLst>
          </p:cNvPr>
          <p:cNvSpPr>
            <a:spLocks noGrp="1"/>
          </p:cNvSpPr>
          <p:nvPr>
            <p:ph type="sldNum" sz="quarter" idx="12"/>
          </p:nvPr>
        </p:nvSpPr>
        <p:spPr/>
        <p:txBody>
          <a:bodyPr/>
          <a:lstStyle/>
          <a:p>
            <a:fld id="{C6D7C2C5-4DCF-C147-AD12-CEC3226FF75E}" type="slidenum">
              <a:rPr lang="en-US" smtClean="0"/>
              <a:t>32</a:t>
            </a:fld>
            <a:endParaRPr lang="en-US"/>
          </a:p>
        </p:txBody>
      </p:sp>
    </p:spTree>
    <p:extLst>
      <p:ext uri="{BB962C8B-B14F-4D97-AF65-F5344CB8AC3E}">
        <p14:creationId xmlns:p14="http://schemas.microsoft.com/office/powerpoint/2010/main" val="3443596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6E6BD36-EDBE-5F4C-805A-98B4EF890607}"/>
              </a:ext>
            </a:extLst>
          </p:cNvPr>
          <p:cNvGrpSpPr>
            <a:grpSpLocks noChangeAspect="1"/>
          </p:cNvGrpSpPr>
          <p:nvPr/>
        </p:nvGrpSpPr>
        <p:grpSpPr>
          <a:xfrm>
            <a:off x="1108946" y="2559589"/>
            <a:ext cx="8030314" cy="2793698"/>
            <a:chOff x="2743134" y="3084332"/>
            <a:chExt cx="6705731" cy="2332883"/>
          </a:xfrm>
        </p:grpSpPr>
        <p:pic>
          <p:nvPicPr>
            <p:cNvPr id="4" name="Picture 3">
              <a:extLst>
                <a:ext uri="{FF2B5EF4-FFF2-40B4-BE49-F238E27FC236}">
                  <a16:creationId xmlns:a16="http://schemas.microsoft.com/office/drawing/2014/main" id="{2C026DF5-0786-BE4A-BD9D-CA289CD8B68C}"/>
                </a:ext>
              </a:extLst>
            </p:cNvPr>
            <p:cNvPicPr>
              <a:picLocks noChangeAspect="1"/>
            </p:cNvPicPr>
            <p:nvPr/>
          </p:nvPicPr>
          <p:blipFill>
            <a:blip r:embed="rId3"/>
            <a:stretch>
              <a:fillRect/>
            </a:stretch>
          </p:blipFill>
          <p:spPr>
            <a:xfrm>
              <a:off x="2743134" y="3084332"/>
              <a:ext cx="6705731" cy="2238560"/>
            </a:xfrm>
            <a:prstGeom prst="rect">
              <a:avLst/>
            </a:prstGeom>
          </p:spPr>
        </p:pic>
        <p:sp>
          <p:nvSpPr>
            <p:cNvPr id="5" name="TextBox 4">
              <a:extLst>
                <a:ext uri="{FF2B5EF4-FFF2-40B4-BE49-F238E27FC236}">
                  <a16:creationId xmlns:a16="http://schemas.microsoft.com/office/drawing/2014/main" id="{684F2D24-1336-DF48-AFC6-3D120B93605D}"/>
                </a:ext>
              </a:extLst>
            </p:cNvPr>
            <p:cNvSpPr txBox="1"/>
            <p:nvPr/>
          </p:nvSpPr>
          <p:spPr>
            <a:xfrm>
              <a:off x="8175760" y="5211608"/>
              <a:ext cx="1079172" cy="205607"/>
            </a:xfrm>
            <a:prstGeom prst="rect">
              <a:avLst/>
            </a:prstGeom>
            <a:noFill/>
          </p:spPr>
          <p:txBody>
            <a:bodyPr wrap="none" rtlCol="0">
              <a:spAutoFit/>
            </a:bodyPr>
            <a:lstStyle/>
            <a:p>
              <a:r>
                <a:rPr lang="en-US" sz="1000" b="1" dirty="0">
                  <a:solidFill>
                    <a:schemeClr val="tx1">
                      <a:lumMod val="65000"/>
                      <a:lumOff val="35000"/>
                    </a:schemeClr>
                  </a:solidFill>
                </a:rPr>
                <a:t>*Carvunis et al. 2012</a:t>
              </a:r>
            </a:p>
          </p:txBody>
        </p:sp>
      </p:grpSp>
      <p:pic>
        <p:nvPicPr>
          <p:cNvPr id="9" name="Picture 8">
            <a:extLst>
              <a:ext uri="{FF2B5EF4-FFF2-40B4-BE49-F238E27FC236}">
                <a16:creationId xmlns:a16="http://schemas.microsoft.com/office/drawing/2014/main" id="{6177E726-5036-3B46-8F20-4E55006BA5A7}"/>
              </a:ext>
            </a:extLst>
          </p:cNvPr>
          <p:cNvPicPr>
            <a:picLocks noChangeAspect="1"/>
          </p:cNvPicPr>
          <p:nvPr/>
        </p:nvPicPr>
        <p:blipFill>
          <a:blip r:embed="rId4"/>
          <a:stretch>
            <a:fillRect/>
          </a:stretch>
        </p:blipFill>
        <p:spPr>
          <a:xfrm>
            <a:off x="9838080" y="3429000"/>
            <a:ext cx="1886646" cy="941917"/>
          </a:xfrm>
          <a:prstGeom prst="rect">
            <a:avLst/>
          </a:prstGeom>
        </p:spPr>
      </p:pic>
      <p:sp>
        <p:nvSpPr>
          <p:cNvPr id="7" name="Title 1">
            <a:extLst>
              <a:ext uri="{FF2B5EF4-FFF2-40B4-BE49-F238E27FC236}">
                <a16:creationId xmlns:a16="http://schemas.microsoft.com/office/drawing/2014/main" id="{146776CE-A295-C04F-B3DE-6617A7002923}"/>
              </a:ext>
            </a:extLst>
          </p:cNvPr>
          <p:cNvSpPr txBox="1">
            <a:spLocks/>
          </p:cNvSpPr>
          <p:nvPr/>
        </p:nvSpPr>
        <p:spPr>
          <a:xfrm>
            <a:off x="1362634" y="365127"/>
            <a:ext cx="9418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Proto-gene model of de novo gene birth</a:t>
            </a:r>
          </a:p>
        </p:txBody>
      </p:sp>
      <p:sp>
        <p:nvSpPr>
          <p:cNvPr id="3" name="Slide Number Placeholder 2">
            <a:extLst>
              <a:ext uri="{FF2B5EF4-FFF2-40B4-BE49-F238E27FC236}">
                <a16:creationId xmlns:a16="http://schemas.microsoft.com/office/drawing/2014/main" id="{E2AE7742-E47E-EE40-BDB5-5A529359942A}"/>
              </a:ext>
            </a:extLst>
          </p:cNvPr>
          <p:cNvSpPr>
            <a:spLocks noGrp="1"/>
          </p:cNvSpPr>
          <p:nvPr>
            <p:ph type="sldNum" sz="quarter" idx="12"/>
          </p:nvPr>
        </p:nvSpPr>
        <p:spPr/>
        <p:txBody>
          <a:bodyPr/>
          <a:lstStyle/>
          <a:p>
            <a:fld id="{C6D7C2C5-4DCF-C147-AD12-CEC3226FF75E}" type="slidenum">
              <a:rPr lang="en-US" smtClean="0"/>
              <a:t>4</a:t>
            </a:fld>
            <a:endParaRPr lang="en-US"/>
          </a:p>
        </p:txBody>
      </p:sp>
    </p:spTree>
    <p:extLst>
      <p:ext uri="{BB962C8B-B14F-4D97-AF65-F5344CB8AC3E}">
        <p14:creationId xmlns:p14="http://schemas.microsoft.com/office/powerpoint/2010/main" val="203909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217FF4-A0E7-6D40-BB48-7344942E3F37}"/>
              </a:ext>
            </a:extLst>
          </p:cNvPr>
          <p:cNvSpPr>
            <a:spLocks noGrp="1"/>
          </p:cNvSpPr>
          <p:nvPr>
            <p:ph idx="1"/>
          </p:nvPr>
        </p:nvSpPr>
        <p:spPr>
          <a:xfrm>
            <a:off x="838200" y="1960439"/>
            <a:ext cx="10515600" cy="4137851"/>
          </a:xfrm>
        </p:spPr>
        <p:txBody>
          <a:bodyPr/>
          <a:lstStyle/>
          <a:p>
            <a:r>
              <a:rPr lang="en-US" dirty="0"/>
              <a:t>There are 1891 proto-genes in </a:t>
            </a:r>
            <a:r>
              <a:rPr lang="en-US" i="1" dirty="0"/>
              <a:t>S. cerevisiae </a:t>
            </a:r>
            <a:r>
              <a:rPr lang="en-US" dirty="0"/>
              <a:t>genome (Carvunis et al. 2012)</a:t>
            </a:r>
          </a:p>
          <a:p>
            <a:endParaRPr lang="en-US" dirty="0"/>
          </a:p>
          <a:p>
            <a:endParaRPr lang="en-US" dirty="0"/>
          </a:p>
          <a:p>
            <a:r>
              <a:rPr lang="en-US" dirty="0"/>
              <a:t>I want to characterize the phenotypic impact of these proto-genes!</a:t>
            </a:r>
          </a:p>
        </p:txBody>
      </p:sp>
      <p:sp>
        <p:nvSpPr>
          <p:cNvPr id="6" name="Title 1">
            <a:extLst>
              <a:ext uri="{FF2B5EF4-FFF2-40B4-BE49-F238E27FC236}">
                <a16:creationId xmlns:a16="http://schemas.microsoft.com/office/drawing/2014/main" id="{416D896A-15D7-C94C-A7A4-E3611F3456EE}"/>
              </a:ext>
            </a:extLst>
          </p:cNvPr>
          <p:cNvSpPr>
            <a:spLocks noGrp="1"/>
          </p:cNvSpPr>
          <p:nvPr>
            <p:ph type="title"/>
          </p:nvPr>
        </p:nvSpPr>
        <p:spPr>
          <a:xfrm>
            <a:off x="1362634" y="365127"/>
            <a:ext cx="9418769" cy="1325563"/>
          </a:xfrm>
        </p:spPr>
        <p:txBody>
          <a:bodyPr/>
          <a:lstStyle/>
          <a:p>
            <a:pPr algn="ctr"/>
            <a:r>
              <a:rPr lang="en-US" b="1" dirty="0"/>
              <a:t>Proto-genes and yeast!</a:t>
            </a:r>
          </a:p>
        </p:txBody>
      </p:sp>
      <p:grpSp>
        <p:nvGrpSpPr>
          <p:cNvPr id="7" name="Group 6">
            <a:extLst>
              <a:ext uri="{FF2B5EF4-FFF2-40B4-BE49-F238E27FC236}">
                <a16:creationId xmlns:a16="http://schemas.microsoft.com/office/drawing/2014/main" id="{8C22B844-B200-8F44-9715-A97B2838DB11}"/>
              </a:ext>
            </a:extLst>
          </p:cNvPr>
          <p:cNvGrpSpPr/>
          <p:nvPr/>
        </p:nvGrpSpPr>
        <p:grpSpPr>
          <a:xfrm>
            <a:off x="4297986" y="4755386"/>
            <a:ext cx="3548063" cy="980244"/>
            <a:chOff x="5633262" y="4437712"/>
            <a:chExt cx="3548063" cy="980244"/>
          </a:xfrm>
        </p:grpSpPr>
        <p:sp>
          <p:nvSpPr>
            <p:cNvPr id="8" name="Rectangle 7">
              <a:extLst>
                <a:ext uri="{FF2B5EF4-FFF2-40B4-BE49-F238E27FC236}">
                  <a16:creationId xmlns:a16="http://schemas.microsoft.com/office/drawing/2014/main" id="{379F2804-008C-4A48-ABFE-E8B791893444}"/>
                </a:ext>
              </a:extLst>
            </p:cNvPr>
            <p:cNvSpPr/>
            <p:nvPr/>
          </p:nvSpPr>
          <p:spPr>
            <a:xfrm>
              <a:off x="7915147" y="4437712"/>
              <a:ext cx="1018164" cy="369332"/>
            </a:xfrm>
            <a:prstGeom prst="rect">
              <a:avLst/>
            </a:prstGeom>
            <a:solidFill>
              <a:schemeClr val="accent6">
                <a:lumMod val="60000"/>
                <a:lumOff val="40000"/>
                <a:alpha val="6400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F9466FD-A19E-E646-AAAA-2A107E796830}"/>
                </a:ext>
              </a:extLst>
            </p:cNvPr>
            <p:cNvSpPr/>
            <p:nvPr/>
          </p:nvSpPr>
          <p:spPr>
            <a:xfrm>
              <a:off x="7915146" y="5047720"/>
              <a:ext cx="1266179" cy="369332"/>
            </a:xfrm>
            <a:prstGeom prst="rect">
              <a:avLst/>
            </a:prstGeom>
            <a:solidFill>
              <a:srgbClr val="FF868A">
                <a:alpha val="64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23CF7C82-0DA0-654A-92E0-899DD568856F}"/>
                </a:ext>
              </a:extLst>
            </p:cNvPr>
            <p:cNvGrpSpPr/>
            <p:nvPr/>
          </p:nvGrpSpPr>
          <p:grpSpPr>
            <a:xfrm>
              <a:off x="5633262" y="4437712"/>
              <a:ext cx="3533276" cy="980244"/>
              <a:chOff x="4892930" y="3967684"/>
              <a:chExt cx="3533276" cy="980244"/>
            </a:xfrm>
          </p:grpSpPr>
          <p:sp>
            <p:nvSpPr>
              <p:cNvPr id="11" name="TextBox 10">
                <a:extLst>
                  <a:ext uri="{FF2B5EF4-FFF2-40B4-BE49-F238E27FC236}">
                    <a16:creationId xmlns:a16="http://schemas.microsoft.com/office/drawing/2014/main" id="{ABF3781A-07FE-874B-AA94-5D7303BB06F8}"/>
                  </a:ext>
                </a:extLst>
              </p:cNvPr>
              <p:cNvSpPr txBox="1"/>
              <p:nvPr/>
            </p:nvSpPr>
            <p:spPr>
              <a:xfrm>
                <a:off x="4892930" y="3967684"/>
                <a:ext cx="1633268" cy="369332"/>
              </a:xfrm>
              <a:prstGeom prst="rect">
                <a:avLst/>
              </a:prstGeom>
              <a:noFill/>
            </p:spPr>
            <p:txBody>
              <a:bodyPr wrap="none" rtlCol="0">
                <a:spAutoFit/>
              </a:bodyPr>
              <a:lstStyle/>
              <a:p>
                <a:r>
                  <a:rPr lang="en-US" dirty="0"/>
                  <a:t>Overexpression</a:t>
                </a:r>
              </a:p>
            </p:txBody>
          </p:sp>
          <p:sp>
            <p:nvSpPr>
              <p:cNvPr id="12" name="TextBox 11">
                <a:extLst>
                  <a:ext uri="{FF2B5EF4-FFF2-40B4-BE49-F238E27FC236}">
                    <a16:creationId xmlns:a16="http://schemas.microsoft.com/office/drawing/2014/main" id="{41791CF9-6860-B741-B51E-47E4C9B880C2}"/>
                  </a:ext>
                </a:extLst>
              </p:cNvPr>
              <p:cNvSpPr txBox="1"/>
              <p:nvPr/>
            </p:nvSpPr>
            <p:spPr>
              <a:xfrm>
                <a:off x="5542852" y="4578596"/>
                <a:ext cx="983346" cy="369332"/>
              </a:xfrm>
              <a:prstGeom prst="rect">
                <a:avLst/>
              </a:prstGeom>
              <a:noFill/>
            </p:spPr>
            <p:txBody>
              <a:bodyPr wrap="none" rtlCol="0">
                <a:spAutoFit/>
              </a:bodyPr>
              <a:lstStyle/>
              <a:p>
                <a:r>
                  <a:rPr lang="en-US" dirty="0"/>
                  <a:t>Deletion</a:t>
                </a:r>
              </a:p>
            </p:txBody>
          </p:sp>
          <p:sp>
            <p:nvSpPr>
              <p:cNvPr id="13" name="TextBox 12">
                <a:extLst>
                  <a:ext uri="{FF2B5EF4-FFF2-40B4-BE49-F238E27FC236}">
                    <a16:creationId xmlns:a16="http://schemas.microsoft.com/office/drawing/2014/main" id="{B4E9CFF6-7F18-F743-9396-1BC073277750}"/>
                  </a:ext>
                </a:extLst>
              </p:cNvPr>
              <p:cNvSpPr txBox="1"/>
              <p:nvPr/>
            </p:nvSpPr>
            <p:spPr>
              <a:xfrm>
                <a:off x="7160026" y="3968588"/>
                <a:ext cx="1018164" cy="369332"/>
              </a:xfrm>
              <a:prstGeom prst="rect">
                <a:avLst/>
              </a:prstGeom>
              <a:noFill/>
            </p:spPr>
            <p:txBody>
              <a:bodyPr wrap="none" rtlCol="0">
                <a:spAutoFit/>
              </a:bodyPr>
              <a:lstStyle/>
              <a:p>
                <a:r>
                  <a:rPr lang="en-US" dirty="0"/>
                  <a:t>Adaptive</a:t>
                </a:r>
              </a:p>
            </p:txBody>
          </p:sp>
          <p:sp>
            <p:nvSpPr>
              <p:cNvPr id="14" name="TextBox 13">
                <a:extLst>
                  <a:ext uri="{FF2B5EF4-FFF2-40B4-BE49-F238E27FC236}">
                    <a16:creationId xmlns:a16="http://schemas.microsoft.com/office/drawing/2014/main" id="{C77E0956-9F76-4845-80CB-B39AA6E9CE7E}"/>
                  </a:ext>
                </a:extLst>
              </p:cNvPr>
              <p:cNvSpPr txBox="1"/>
              <p:nvPr/>
            </p:nvSpPr>
            <p:spPr>
              <a:xfrm>
                <a:off x="7160026" y="4578596"/>
                <a:ext cx="1266180" cy="369332"/>
              </a:xfrm>
              <a:prstGeom prst="rect">
                <a:avLst/>
              </a:prstGeom>
              <a:noFill/>
            </p:spPr>
            <p:txBody>
              <a:bodyPr wrap="none" rtlCol="0">
                <a:spAutoFit/>
              </a:bodyPr>
              <a:lstStyle/>
              <a:p>
                <a:r>
                  <a:rPr lang="en-US" dirty="0"/>
                  <a:t>Deleterious</a:t>
                </a:r>
              </a:p>
            </p:txBody>
          </p:sp>
          <p:cxnSp>
            <p:nvCxnSpPr>
              <p:cNvPr id="15" name="Straight Arrow Connector 14">
                <a:extLst>
                  <a:ext uri="{FF2B5EF4-FFF2-40B4-BE49-F238E27FC236}">
                    <a16:creationId xmlns:a16="http://schemas.microsoft.com/office/drawing/2014/main" id="{0AD7D556-79F3-9348-888F-120FF3FA44AA}"/>
                  </a:ext>
                </a:extLst>
              </p:cNvPr>
              <p:cNvCxnSpPr>
                <a:stCxn id="12" idx="3"/>
                <a:endCxn id="13" idx="1"/>
              </p:cNvCxnSpPr>
              <p:nvPr/>
            </p:nvCxnSpPr>
            <p:spPr>
              <a:xfrm flipV="1">
                <a:off x="6526198" y="4153254"/>
                <a:ext cx="633828" cy="61000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9ED0705-5291-444F-9578-BE2562F92C90}"/>
                  </a:ext>
                </a:extLst>
              </p:cNvPr>
              <p:cNvCxnSpPr>
                <a:cxnSpLocks/>
                <a:stCxn id="11" idx="3"/>
                <a:endCxn id="14" idx="1"/>
              </p:cNvCxnSpPr>
              <p:nvPr/>
            </p:nvCxnSpPr>
            <p:spPr>
              <a:xfrm>
                <a:off x="6526198" y="4152350"/>
                <a:ext cx="633828" cy="6109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75F04-3C5B-3949-A62C-3821CE966E5B}"/>
                  </a:ext>
                </a:extLst>
              </p:cNvPr>
              <p:cNvCxnSpPr>
                <a:cxnSpLocks/>
                <a:stCxn id="12" idx="3"/>
                <a:endCxn id="14" idx="1"/>
              </p:cNvCxnSpPr>
              <p:nvPr/>
            </p:nvCxnSpPr>
            <p:spPr>
              <a:xfrm>
                <a:off x="6526198" y="4763262"/>
                <a:ext cx="633828" cy="0"/>
              </a:xfrm>
              <a:prstGeom prst="straightConnector1">
                <a:avLst/>
              </a:prstGeom>
              <a:ln w="508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1DA7A3-E03E-2A49-8A85-EFA49D126AEB}"/>
                  </a:ext>
                </a:extLst>
              </p:cNvPr>
              <p:cNvCxnSpPr>
                <a:cxnSpLocks/>
                <a:stCxn id="11" idx="3"/>
                <a:endCxn id="13" idx="1"/>
              </p:cNvCxnSpPr>
              <p:nvPr/>
            </p:nvCxnSpPr>
            <p:spPr>
              <a:xfrm>
                <a:off x="6526198" y="4152350"/>
                <a:ext cx="633828" cy="90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26ABFF32-A7C7-A54D-8BAB-6A41A278B73D}"/>
              </a:ext>
            </a:extLst>
          </p:cNvPr>
          <p:cNvGrpSpPr/>
          <p:nvPr/>
        </p:nvGrpSpPr>
        <p:grpSpPr>
          <a:xfrm>
            <a:off x="5597176" y="2693770"/>
            <a:ext cx="949684" cy="781530"/>
            <a:chOff x="2782590" y="2241113"/>
            <a:chExt cx="949684" cy="781530"/>
          </a:xfrm>
        </p:grpSpPr>
        <p:pic>
          <p:nvPicPr>
            <p:cNvPr id="24" name="Picture 23">
              <a:extLst>
                <a:ext uri="{FF2B5EF4-FFF2-40B4-BE49-F238E27FC236}">
                  <a16:creationId xmlns:a16="http://schemas.microsoft.com/office/drawing/2014/main" id="{0C06FB28-0405-374B-8DC8-898272C1DD61}"/>
                </a:ext>
              </a:extLst>
            </p:cNvPr>
            <p:cNvPicPr>
              <a:picLocks noChangeAspect="1"/>
            </p:cNvPicPr>
            <p:nvPr/>
          </p:nvPicPr>
          <p:blipFill>
            <a:blip r:embed="rId3"/>
            <a:stretch>
              <a:fillRect/>
            </a:stretch>
          </p:blipFill>
          <p:spPr>
            <a:xfrm>
              <a:off x="2925075" y="2241113"/>
              <a:ext cx="664715" cy="425833"/>
            </a:xfrm>
            <a:prstGeom prst="rect">
              <a:avLst/>
            </a:prstGeom>
          </p:spPr>
        </p:pic>
        <p:sp>
          <p:nvSpPr>
            <p:cNvPr id="25" name="TextBox 24">
              <a:extLst>
                <a:ext uri="{FF2B5EF4-FFF2-40B4-BE49-F238E27FC236}">
                  <a16:creationId xmlns:a16="http://schemas.microsoft.com/office/drawing/2014/main" id="{F0554EF1-9D04-B541-B456-7CEE5AC6173A}"/>
                </a:ext>
              </a:extLst>
            </p:cNvPr>
            <p:cNvSpPr txBox="1"/>
            <p:nvPr/>
          </p:nvSpPr>
          <p:spPr>
            <a:xfrm>
              <a:off x="2782590" y="2745644"/>
              <a:ext cx="949684" cy="276999"/>
            </a:xfrm>
            <a:prstGeom prst="rect">
              <a:avLst/>
            </a:prstGeom>
            <a:noFill/>
          </p:spPr>
          <p:txBody>
            <a:bodyPr wrap="none" rtlCol="0">
              <a:spAutoFit/>
            </a:bodyPr>
            <a:lstStyle/>
            <a:p>
              <a:r>
                <a:rPr lang="en-US" sz="1200" i="1" dirty="0"/>
                <a:t>S. cerevisiae</a:t>
              </a:r>
            </a:p>
          </p:txBody>
        </p:sp>
      </p:grpSp>
      <p:sp>
        <p:nvSpPr>
          <p:cNvPr id="2" name="Slide Number Placeholder 1">
            <a:extLst>
              <a:ext uri="{FF2B5EF4-FFF2-40B4-BE49-F238E27FC236}">
                <a16:creationId xmlns:a16="http://schemas.microsoft.com/office/drawing/2014/main" id="{DD501156-BFA4-1649-A8A5-A5C573E65E9B}"/>
              </a:ext>
            </a:extLst>
          </p:cNvPr>
          <p:cNvSpPr>
            <a:spLocks noGrp="1"/>
          </p:cNvSpPr>
          <p:nvPr>
            <p:ph type="sldNum" sz="quarter" idx="12"/>
          </p:nvPr>
        </p:nvSpPr>
        <p:spPr/>
        <p:txBody>
          <a:bodyPr/>
          <a:lstStyle/>
          <a:p>
            <a:fld id="{C6D7C2C5-4DCF-C147-AD12-CEC3226FF75E}" type="slidenum">
              <a:rPr lang="en-US" smtClean="0"/>
              <a:t>5</a:t>
            </a:fld>
            <a:endParaRPr lang="en-US"/>
          </a:p>
        </p:txBody>
      </p:sp>
    </p:spTree>
    <p:extLst>
      <p:ext uri="{BB962C8B-B14F-4D97-AF65-F5344CB8AC3E}">
        <p14:creationId xmlns:p14="http://schemas.microsoft.com/office/powerpoint/2010/main" val="354744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1D43-76A5-FB49-8B50-668A4FA9B551}"/>
              </a:ext>
            </a:extLst>
          </p:cNvPr>
          <p:cNvSpPr>
            <a:spLocks noGrp="1"/>
          </p:cNvSpPr>
          <p:nvPr>
            <p:ph type="title"/>
          </p:nvPr>
        </p:nvSpPr>
        <p:spPr>
          <a:xfrm>
            <a:off x="1362634" y="427882"/>
            <a:ext cx="9418769" cy="1325563"/>
          </a:xfrm>
        </p:spPr>
        <p:txBody>
          <a:bodyPr/>
          <a:lstStyle/>
          <a:p>
            <a:pPr algn="ctr"/>
            <a:r>
              <a:rPr lang="en-US" b="1" dirty="0"/>
              <a:t>Colony-based high-throughput screens (CBHTS)</a:t>
            </a:r>
          </a:p>
        </p:txBody>
      </p:sp>
      <p:pic>
        <p:nvPicPr>
          <p:cNvPr id="10" name="Picture 9">
            <a:extLst>
              <a:ext uri="{FF2B5EF4-FFF2-40B4-BE49-F238E27FC236}">
                <a16:creationId xmlns:a16="http://schemas.microsoft.com/office/drawing/2014/main" id="{38EAC51D-A4B8-B945-8442-030DF5DEFC06}"/>
              </a:ext>
            </a:extLst>
          </p:cNvPr>
          <p:cNvPicPr>
            <a:picLocks noChangeAspect="1"/>
          </p:cNvPicPr>
          <p:nvPr/>
        </p:nvPicPr>
        <p:blipFill>
          <a:blip r:embed="rId4"/>
          <a:srcRect/>
          <a:stretch/>
        </p:blipFill>
        <p:spPr>
          <a:xfrm>
            <a:off x="2021445" y="1812714"/>
            <a:ext cx="8149110" cy="4384887"/>
          </a:xfrm>
          <a:prstGeom prst="rect">
            <a:avLst/>
          </a:prstGeom>
        </p:spPr>
      </p:pic>
      <p:pic>
        <p:nvPicPr>
          <p:cNvPr id="5" name="Picture 4">
            <a:extLst>
              <a:ext uri="{FF2B5EF4-FFF2-40B4-BE49-F238E27FC236}">
                <a16:creationId xmlns:a16="http://schemas.microsoft.com/office/drawing/2014/main" id="{78AA30B2-9212-7343-A78C-26EAEF0EF942}"/>
              </a:ext>
            </a:extLst>
          </p:cNvPr>
          <p:cNvPicPr>
            <a:picLocks noChangeAspect="1"/>
          </p:cNvPicPr>
          <p:nvPr/>
        </p:nvPicPr>
        <p:blipFill rotWithShape="1">
          <a:blip r:embed="rId4"/>
          <a:srcRect r="18831" b="45569"/>
          <a:stretch/>
        </p:blipFill>
        <p:spPr>
          <a:xfrm>
            <a:off x="2021445" y="1812714"/>
            <a:ext cx="6614555" cy="2386753"/>
          </a:xfrm>
          <a:prstGeom prst="rect">
            <a:avLst/>
          </a:prstGeom>
        </p:spPr>
      </p:pic>
      <p:sp>
        <p:nvSpPr>
          <p:cNvPr id="3" name="Slide Number Placeholder 2">
            <a:extLst>
              <a:ext uri="{FF2B5EF4-FFF2-40B4-BE49-F238E27FC236}">
                <a16:creationId xmlns:a16="http://schemas.microsoft.com/office/drawing/2014/main" id="{842C31BC-F403-BB46-B7AC-7FE99D1DB469}"/>
              </a:ext>
            </a:extLst>
          </p:cNvPr>
          <p:cNvSpPr>
            <a:spLocks noGrp="1"/>
          </p:cNvSpPr>
          <p:nvPr>
            <p:ph type="sldNum" sz="quarter" idx="12"/>
          </p:nvPr>
        </p:nvSpPr>
        <p:spPr/>
        <p:txBody>
          <a:bodyPr/>
          <a:lstStyle/>
          <a:p>
            <a:fld id="{C6D7C2C5-4DCF-C147-AD12-CEC3226FF75E}" type="slidenum">
              <a:rPr lang="en-US" smtClean="0"/>
              <a:t>6</a:t>
            </a:fld>
            <a:endParaRPr lang="en-US"/>
          </a:p>
        </p:txBody>
      </p:sp>
    </p:spTree>
    <p:extLst>
      <p:ext uri="{BB962C8B-B14F-4D97-AF65-F5344CB8AC3E}">
        <p14:creationId xmlns:p14="http://schemas.microsoft.com/office/powerpoint/2010/main" val="178429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6603-9095-1740-BA38-C0DF295F14CF}"/>
              </a:ext>
            </a:extLst>
          </p:cNvPr>
          <p:cNvSpPr>
            <a:spLocks noGrp="1"/>
          </p:cNvSpPr>
          <p:nvPr>
            <p:ph type="title"/>
          </p:nvPr>
        </p:nvSpPr>
        <p:spPr>
          <a:xfrm>
            <a:off x="1362634" y="365127"/>
            <a:ext cx="9418769" cy="1325563"/>
          </a:xfrm>
        </p:spPr>
        <p:txBody>
          <a:bodyPr/>
          <a:lstStyle/>
          <a:p>
            <a:pPr algn="ctr"/>
            <a:r>
              <a:rPr lang="en-US" b="1" dirty="0"/>
              <a:t>CBHTS have been widely used</a:t>
            </a:r>
          </a:p>
        </p:txBody>
      </p:sp>
      <p:grpSp>
        <p:nvGrpSpPr>
          <p:cNvPr id="9" name="Group 8">
            <a:extLst>
              <a:ext uri="{FF2B5EF4-FFF2-40B4-BE49-F238E27FC236}">
                <a16:creationId xmlns:a16="http://schemas.microsoft.com/office/drawing/2014/main" id="{88E8A486-ADCB-D64B-AAD3-AA6E7240F15F}"/>
              </a:ext>
            </a:extLst>
          </p:cNvPr>
          <p:cNvGrpSpPr/>
          <p:nvPr/>
        </p:nvGrpSpPr>
        <p:grpSpPr>
          <a:xfrm>
            <a:off x="8160599" y="1597204"/>
            <a:ext cx="3748124" cy="3555926"/>
            <a:chOff x="4537614" y="2027121"/>
            <a:chExt cx="3748124" cy="3555926"/>
          </a:xfrm>
        </p:grpSpPr>
        <p:pic>
          <p:nvPicPr>
            <p:cNvPr id="21" name="Picture 20">
              <a:extLst>
                <a:ext uri="{FF2B5EF4-FFF2-40B4-BE49-F238E27FC236}">
                  <a16:creationId xmlns:a16="http://schemas.microsoft.com/office/drawing/2014/main" id="{4AB0599F-7EF7-8F41-8FC2-1F17AE83DA81}"/>
                </a:ext>
              </a:extLst>
            </p:cNvPr>
            <p:cNvPicPr>
              <a:picLocks noChangeAspect="1"/>
            </p:cNvPicPr>
            <p:nvPr/>
          </p:nvPicPr>
          <p:blipFill>
            <a:blip r:embed="rId3"/>
            <a:stretch>
              <a:fillRect/>
            </a:stretch>
          </p:blipFill>
          <p:spPr>
            <a:xfrm>
              <a:off x="4537615" y="2027121"/>
              <a:ext cx="3748123" cy="1501861"/>
            </a:xfrm>
            <a:prstGeom prst="rect">
              <a:avLst/>
            </a:prstGeom>
            <a:ln>
              <a:solidFill>
                <a:schemeClr val="tx1"/>
              </a:solidFill>
            </a:ln>
          </p:spPr>
        </p:pic>
        <p:pic>
          <p:nvPicPr>
            <p:cNvPr id="23" name="Picture 22">
              <a:extLst>
                <a:ext uri="{FF2B5EF4-FFF2-40B4-BE49-F238E27FC236}">
                  <a16:creationId xmlns:a16="http://schemas.microsoft.com/office/drawing/2014/main" id="{2973E877-5FC3-6540-AC1F-0F2B0EA08F77}"/>
                </a:ext>
              </a:extLst>
            </p:cNvPr>
            <p:cNvPicPr>
              <a:picLocks noChangeAspect="1"/>
            </p:cNvPicPr>
            <p:nvPr/>
          </p:nvPicPr>
          <p:blipFill>
            <a:blip r:embed="rId4"/>
            <a:stretch>
              <a:fillRect/>
            </a:stretch>
          </p:blipFill>
          <p:spPr>
            <a:xfrm>
              <a:off x="4537614" y="3535103"/>
              <a:ext cx="3748123" cy="2047944"/>
            </a:xfrm>
            <a:prstGeom prst="rect">
              <a:avLst/>
            </a:prstGeom>
            <a:ln>
              <a:solidFill>
                <a:schemeClr val="tx1"/>
              </a:solidFill>
            </a:ln>
          </p:spPr>
        </p:pic>
      </p:grpSp>
      <p:grpSp>
        <p:nvGrpSpPr>
          <p:cNvPr id="8" name="Group 7">
            <a:extLst>
              <a:ext uri="{FF2B5EF4-FFF2-40B4-BE49-F238E27FC236}">
                <a16:creationId xmlns:a16="http://schemas.microsoft.com/office/drawing/2014/main" id="{2040EF60-6BCD-1B44-AB30-2BEC8921B321}"/>
              </a:ext>
            </a:extLst>
          </p:cNvPr>
          <p:cNvGrpSpPr/>
          <p:nvPr/>
        </p:nvGrpSpPr>
        <p:grpSpPr>
          <a:xfrm>
            <a:off x="283277" y="1598746"/>
            <a:ext cx="3753417" cy="4539873"/>
            <a:chOff x="199170" y="1433830"/>
            <a:chExt cx="3753417" cy="4539873"/>
          </a:xfrm>
        </p:grpSpPr>
        <p:pic>
          <p:nvPicPr>
            <p:cNvPr id="7" name="Picture 6">
              <a:extLst>
                <a:ext uri="{FF2B5EF4-FFF2-40B4-BE49-F238E27FC236}">
                  <a16:creationId xmlns:a16="http://schemas.microsoft.com/office/drawing/2014/main" id="{8C8462F4-4BD3-C54C-9207-6AAE7D9ECDD4}"/>
                </a:ext>
              </a:extLst>
            </p:cNvPr>
            <p:cNvPicPr>
              <a:picLocks noChangeAspect="1"/>
            </p:cNvPicPr>
            <p:nvPr/>
          </p:nvPicPr>
          <p:blipFill>
            <a:blip r:embed="rId5"/>
            <a:stretch>
              <a:fillRect/>
            </a:stretch>
          </p:blipFill>
          <p:spPr>
            <a:xfrm>
              <a:off x="199170" y="1433830"/>
              <a:ext cx="3748123" cy="1318196"/>
            </a:xfrm>
            <a:prstGeom prst="rect">
              <a:avLst/>
            </a:prstGeom>
            <a:solidFill>
              <a:srgbClr val="000000">
                <a:shade val="95000"/>
              </a:srgbClr>
            </a:solidFill>
            <a:ln w="3175" cap="sq">
              <a:solidFill>
                <a:schemeClr val="tx1"/>
              </a:solidFill>
              <a:miter lim="800000"/>
            </a:ln>
            <a:effectLst/>
          </p:spPr>
        </p:pic>
        <p:pic>
          <p:nvPicPr>
            <p:cNvPr id="17" name="Picture 16">
              <a:extLst>
                <a:ext uri="{FF2B5EF4-FFF2-40B4-BE49-F238E27FC236}">
                  <a16:creationId xmlns:a16="http://schemas.microsoft.com/office/drawing/2014/main" id="{DC87D4F2-7136-D54A-8024-DF487C70E2D2}"/>
                </a:ext>
              </a:extLst>
            </p:cNvPr>
            <p:cNvPicPr>
              <a:picLocks noChangeAspect="1"/>
            </p:cNvPicPr>
            <p:nvPr/>
          </p:nvPicPr>
          <p:blipFill>
            <a:blip r:embed="rId6"/>
            <a:stretch>
              <a:fillRect/>
            </a:stretch>
          </p:blipFill>
          <p:spPr>
            <a:xfrm>
              <a:off x="199170" y="2760270"/>
              <a:ext cx="3753417" cy="921149"/>
            </a:xfrm>
            <a:prstGeom prst="rect">
              <a:avLst/>
            </a:prstGeom>
            <a:ln>
              <a:solidFill>
                <a:schemeClr val="tx1"/>
              </a:solidFill>
            </a:ln>
          </p:spPr>
        </p:pic>
        <p:pic>
          <p:nvPicPr>
            <p:cNvPr id="19" name="Picture 18">
              <a:extLst>
                <a:ext uri="{FF2B5EF4-FFF2-40B4-BE49-F238E27FC236}">
                  <a16:creationId xmlns:a16="http://schemas.microsoft.com/office/drawing/2014/main" id="{BECEAADB-4C8D-A34B-9C1F-A6C0EB6731FB}"/>
                </a:ext>
              </a:extLst>
            </p:cNvPr>
            <p:cNvPicPr>
              <a:picLocks noChangeAspect="1"/>
            </p:cNvPicPr>
            <p:nvPr/>
          </p:nvPicPr>
          <p:blipFill>
            <a:blip r:embed="rId7"/>
            <a:stretch>
              <a:fillRect/>
            </a:stretch>
          </p:blipFill>
          <p:spPr>
            <a:xfrm>
              <a:off x="199170" y="3681419"/>
              <a:ext cx="3753417" cy="1122319"/>
            </a:xfrm>
            <a:prstGeom prst="rect">
              <a:avLst/>
            </a:prstGeom>
            <a:ln w="3175">
              <a:solidFill>
                <a:schemeClr val="tx1"/>
              </a:solidFill>
            </a:ln>
          </p:spPr>
        </p:pic>
        <p:pic>
          <p:nvPicPr>
            <p:cNvPr id="4" name="Picture 3">
              <a:extLst>
                <a:ext uri="{FF2B5EF4-FFF2-40B4-BE49-F238E27FC236}">
                  <a16:creationId xmlns:a16="http://schemas.microsoft.com/office/drawing/2014/main" id="{4F294DED-1B01-3A43-B073-6B8D19DE448C}"/>
                </a:ext>
              </a:extLst>
            </p:cNvPr>
            <p:cNvPicPr>
              <a:picLocks noChangeAspect="1"/>
            </p:cNvPicPr>
            <p:nvPr/>
          </p:nvPicPr>
          <p:blipFill>
            <a:blip r:embed="rId8"/>
            <a:stretch>
              <a:fillRect/>
            </a:stretch>
          </p:blipFill>
          <p:spPr>
            <a:xfrm>
              <a:off x="199170" y="4803738"/>
              <a:ext cx="3748123" cy="1169965"/>
            </a:xfrm>
            <a:prstGeom prst="rect">
              <a:avLst/>
            </a:prstGeom>
            <a:ln>
              <a:solidFill>
                <a:schemeClr val="tx1"/>
              </a:solidFill>
            </a:ln>
          </p:spPr>
        </p:pic>
      </p:grpSp>
      <p:grpSp>
        <p:nvGrpSpPr>
          <p:cNvPr id="10" name="Group 9">
            <a:extLst>
              <a:ext uri="{FF2B5EF4-FFF2-40B4-BE49-F238E27FC236}">
                <a16:creationId xmlns:a16="http://schemas.microsoft.com/office/drawing/2014/main" id="{7643670B-7F11-5F47-8524-6380D5AD45F7}"/>
              </a:ext>
            </a:extLst>
          </p:cNvPr>
          <p:cNvGrpSpPr/>
          <p:nvPr/>
        </p:nvGrpSpPr>
        <p:grpSpPr>
          <a:xfrm>
            <a:off x="4149934" y="2001651"/>
            <a:ext cx="3780366" cy="2854071"/>
            <a:chOff x="8116186" y="2319489"/>
            <a:chExt cx="3780366" cy="2854071"/>
          </a:xfrm>
        </p:grpSpPr>
        <p:pic>
          <p:nvPicPr>
            <p:cNvPr id="25" name="Picture 24">
              <a:extLst>
                <a:ext uri="{FF2B5EF4-FFF2-40B4-BE49-F238E27FC236}">
                  <a16:creationId xmlns:a16="http://schemas.microsoft.com/office/drawing/2014/main" id="{A54A9D60-6DA1-284F-B830-6A7F9A7DE7DA}"/>
                </a:ext>
              </a:extLst>
            </p:cNvPr>
            <p:cNvPicPr>
              <a:picLocks noChangeAspect="1"/>
            </p:cNvPicPr>
            <p:nvPr/>
          </p:nvPicPr>
          <p:blipFill>
            <a:blip r:embed="rId9"/>
            <a:stretch>
              <a:fillRect/>
            </a:stretch>
          </p:blipFill>
          <p:spPr>
            <a:xfrm>
              <a:off x="8132308" y="2319489"/>
              <a:ext cx="3748123" cy="1776421"/>
            </a:xfrm>
            <a:prstGeom prst="rect">
              <a:avLst/>
            </a:prstGeom>
            <a:ln>
              <a:solidFill>
                <a:schemeClr val="tx1"/>
              </a:solidFill>
            </a:ln>
          </p:spPr>
        </p:pic>
        <p:pic>
          <p:nvPicPr>
            <p:cNvPr id="6" name="Picture 5">
              <a:extLst>
                <a:ext uri="{FF2B5EF4-FFF2-40B4-BE49-F238E27FC236}">
                  <a16:creationId xmlns:a16="http://schemas.microsoft.com/office/drawing/2014/main" id="{30B97C76-A06D-4340-B53A-3FDADDDD30C5}"/>
                </a:ext>
              </a:extLst>
            </p:cNvPr>
            <p:cNvPicPr>
              <a:picLocks noChangeAspect="1"/>
            </p:cNvPicPr>
            <p:nvPr/>
          </p:nvPicPr>
          <p:blipFill>
            <a:blip r:embed="rId10"/>
            <a:stretch>
              <a:fillRect/>
            </a:stretch>
          </p:blipFill>
          <p:spPr>
            <a:xfrm>
              <a:off x="8116186" y="4125858"/>
              <a:ext cx="3780366" cy="1047702"/>
            </a:xfrm>
            <a:prstGeom prst="rect">
              <a:avLst/>
            </a:prstGeom>
            <a:ln>
              <a:solidFill>
                <a:schemeClr val="tx1"/>
              </a:solidFill>
            </a:ln>
          </p:spPr>
        </p:pic>
      </p:grpSp>
      <p:grpSp>
        <p:nvGrpSpPr>
          <p:cNvPr id="38" name="Group 37">
            <a:extLst>
              <a:ext uri="{FF2B5EF4-FFF2-40B4-BE49-F238E27FC236}">
                <a16:creationId xmlns:a16="http://schemas.microsoft.com/office/drawing/2014/main" id="{31A82053-2EBD-694F-BF7F-37904B7E1121}"/>
              </a:ext>
            </a:extLst>
          </p:cNvPr>
          <p:cNvGrpSpPr/>
          <p:nvPr/>
        </p:nvGrpSpPr>
        <p:grpSpPr>
          <a:xfrm>
            <a:off x="4031400" y="5259254"/>
            <a:ext cx="7701029" cy="1454150"/>
            <a:chOff x="4504962" y="4798137"/>
            <a:chExt cx="7701029" cy="1454150"/>
          </a:xfrm>
        </p:grpSpPr>
        <p:pic>
          <p:nvPicPr>
            <p:cNvPr id="18" name="Picture 17">
              <a:extLst>
                <a:ext uri="{FF2B5EF4-FFF2-40B4-BE49-F238E27FC236}">
                  <a16:creationId xmlns:a16="http://schemas.microsoft.com/office/drawing/2014/main" id="{863DC142-E223-5F48-9A50-12281F3D8124}"/>
                </a:ext>
              </a:extLst>
            </p:cNvPr>
            <p:cNvPicPr>
              <a:picLocks noChangeAspect="1"/>
            </p:cNvPicPr>
            <p:nvPr/>
          </p:nvPicPr>
          <p:blipFill>
            <a:blip r:embed="rId11"/>
            <a:stretch>
              <a:fillRect/>
            </a:stretch>
          </p:blipFill>
          <p:spPr>
            <a:xfrm>
              <a:off x="4504962" y="4798137"/>
              <a:ext cx="3898900" cy="1454150"/>
            </a:xfrm>
            <a:prstGeom prst="rect">
              <a:avLst/>
            </a:prstGeom>
            <a:ln>
              <a:solidFill>
                <a:schemeClr val="tx1"/>
              </a:solidFill>
            </a:ln>
          </p:spPr>
        </p:pic>
        <p:pic>
          <p:nvPicPr>
            <p:cNvPr id="37" name="Picture 36">
              <a:extLst>
                <a:ext uri="{FF2B5EF4-FFF2-40B4-BE49-F238E27FC236}">
                  <a16:creationId xmlns:a16="http://schemas.microsoft.com/office/drawing/2014/main" id="{3D95592C-AB44-494A-897A-60B24BACD0E2}"/>
                </a:ext>
              </a:extLst>
            </p:cNvPr>
            <p:cNvPicPr>
              <a:picLocks noChangeAspect="1"/>
            </p:cNvPicPr>
            <p:nvPr/>
          </p:nvPicPr>
          <p:blipFill>
            <a:blip r:embed="rId12"/>
            <a:stretch>
              <a:fillRect/>
            </a:stretch>
          </p:blipFill>
          <p:spPr>
            <a:xfrm>
              <a:off x="8425625" y="4837177"/>
              <a:ext cx="3780366" cy="1415110"/>
            </a:xfrm>
            <a:prstGeom prst="rect">
              <a:avLst/>
            </a:prstGeom>
            <a:ln>
              <a:solidFill>
                <a:schemeClr val="tx1"/>
              </a:solidFill>
            </a:ln>
          </p:spPr>
        </p:pic>
      </p:grpSp>
      <p:pic>
        <p:nvPicPr>
          <p:cNvPr id="40" name="Picture 39">
            <a:extLst>
              <a:ext uri="{FF2B5EF4-FFF2-40B4-BE49-F238E27FC236}">
                <a16:creationId xmlns:a16="http://schemas.microsoft.com/office/drawing/2014/main" id="{FD04CB17-1781-4A4E-8E27-37933957C1A4}"/>
              </a:ext>
            </a:extLst>
          </p:cNvPr>
          <p:cNvPicPr>
            <a:picLocks noChangeAspect="1"/>
          </p:cNvPicPr>
          <p:nvPr/>
        </p:nvPicPr>
        <p:blipFill>
          <a:blip r:embed="rId13"/>
          <a:stretch>
            <a:fillRect/>
          </a:stretch>
        </p:blipFill>
        <p:spPr>
          <a:xfrm>
            <a:off x="3264718" y="2602261"/>
            <a:ext cx="5432264" cy="2973543"/>
          </a:xfrm>
          <a:prstGeom prst="rect">
            <a:avLst/>
          </a:prstGeom>
          <a:ln>
            <a:solidFill>
              <a:schemeClr val="tx1"/>
            </a:solid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A6FCF3CA-12A7-C143-A66A-9809822EE7C7}"/>
              </a:ext>
            </a:extLst>
          </p:cNvPr>
          <p:cNvSpPr>
            <a:spLocks noGrp="1"/>
          </p:cNvSpPr>
          <p:nvPr>
            <p:ph type="sldNum" sz="quarter" idx="12"/>
          </p:nvPr>
        </p:nvSpPr>
        <p:spPr/>
        <p:txBody>
          <a:bodyPr/>
          <a:lstStyle/>
          <a:p>
            <a:fld id="{C6D7C2C5-4DCF-C147-AD12-CEC3226FF75E}" type="slidenum">
              <a:rPr lang="en-US" smtClean="0"/>
              <a:t>7</a:t>
            </a:fld>
            <a:endParaRPr lang="en-US"/>
          </a:p>
        </p:txBody>
      </p:sp>
    </p:spTree>
    <p:extLst>
      <p:ext uri="{BB962C8B-B14F-4D97-AF65-F5344CB8AC3E}">
        <p14:creationId xmlns:p14="http://schemas.microsoft.com/office/powerpoint/2010/main" val="175936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502C4E-9191-4540-AF01-51E9CAD9F8B5}"/>
              </a:ext>
            </a:extLst>
          </p:cNvPr>
          <p:cNvSpPr txBox="1"/>
          <p:nvPr/>
        </p:nvSpPr>
        <p:spPr>
          <a:xfrm>
            <a:off x="21263" y="2281877"/>
            <a:ext cx="1904689" cy="2123658"/>
          </a:xfrm>
          <a:prstGeom prst="rect">
            <a:avLst/>
          </a:prstGeom>
          <a:noFill/>
        </p:spPr>
        <p:txBody>
          <a:bodyPr wrap="none" rtlCol="0">
            <a:spAutoFit/>
          </a:bodyPr>
          <a:lstStyle/>
          <a:p>
            <a:r>
              <a:rPr lang="en-US" sz="4400" dirty="0"/>
              <a:t>384 - </a:t>
            </a:r>
          </a:p>
          <a:p>
            <a:r>
              <a:rPr lang="en-US" sz="4400" dirty="0"/>
              <a:t>Density</a:t>
            </a:r>
          </a:p>
          <a:p>
            <a:r>
              <a:rPr lang="en-US" sz="4400" dirty="0"/>
              <a:t>Plates</a:t>
            </a:r>
          </a:p>
        </p:txBody>
      </p:sp>
      <p:grpSp>
        <p:nvGrpSpPr>
          <p:cNvPr id="5" name="Group 4">
            <a:extLst>
              <a:ext uri="{FF2B5EF4-FFF2-40B4-BE49-F238E27FC236}">
                <a16:creationId xmlns:a16="http://schemas.microsoft.com/office/drawing/2014/main" id="{B2647B9E-B6B2-F54D-825A-2C3715E4D6BB}"/>
              </a:ext>
            </a:extLst>
          </p:cNvPr>
          <p:cNvGrpSpPr/>
          <p:nvPr/>
        </p:nvGrpSpPr>
        <p:grpSpPr>
          <a:xfrm>
            <a:off x="1925952" y="622050"/>
            <a:ext cx="8252532" cy="5548092"/>
            <a:chOff x="1925952" y="622050"/>
            <a:chExt cx="8252532" cy="5548092"/>
          </a:xfrm>
        </p:grpSpPr>
        <p:pic>
          <p:nvPicPr>
            <p:cNvPr id="6" name="Picture 5">
              <a:extLst>
                <a:ext uri="{FF2B5EF4-FFF2-40B4-BE49-F238E27FC236}">
                  <a16:creationId xmlns:a16="http://schemas.microsoft.com/office/drawing/2014/main" id="{1D7EB821-9C5D-3044-BED5-0C33D979CF93}"/>
                </a:ext>
              </a:extLst>
            </p:cNvPr>
            <p:cNvPicPr>
              <a:picLocks noChangeAspect="1"/>
            </p:cNvPicPr>
            <p:nvPr/>
          </p:nvPicPr>
          <p:blipFill>
            <a:blip r:embed="rId3"/>
            <a:srcRect/>
            <a:stretch/>
          </p:blipFill>
          <p:spPr>
            <a:xfrm>
              <a:off x="1925952" y="3448486"/>
              <a:ext cx="4082484" cy="2721656"/>
            </a:xfrm>
            <a:prstGeom prst="rect">
              <a:avLst/>
            </a:prstGeom>
          </p:spPr>
        </p:pic>
        <p:pic>
          <p:nvPicPr>
            <p:cNvPr id="8" name="Picture 7">
              <a:extLst>
                <a:ext uri="{FF2B5EF4-FFF2-40B4-BE49-F238E27FC236}">
                  <a16:creationId xmlns:a16="http://schemas.microsoft.com/office/drawing/2014/main" id="{224A79BC-9F89-254B-B9DB-E79FF8428667}"/>
                </a:ext>
              </a:extLst>
            </p:cNvPr>
            <p:cNvPicPr>
              <a:picLocks noChangeAspect="1"/>
            </p:cNvPicPr>
            <p:nvPr/>
          </p:nvPicPr>
          <p:blipFill>
            <a:blip r:embed="rId4"/>
            <a:srcRect/>
            <a:stretch/>
          </p:blipFill>
          <p:spPr>
            <a:xfrm>
              <a:off x="1926541" y="622246"/>
              <a:ext cx="4081895" cy="2721263"/>
            </a:xfrm>
            <a:prstGeom prst="rect">
              <a:avLst/>
            </a:prstGeom>
          </p:spPr>
        </p:pic>
        <p:pic>
          <p:nvPicPr>
            <p:cNvPr id="10" name="Picture 9">
              <a:extLst>
                <a:ext uri="{FF2B5EF4-FFF2-40B4-BE49-F238E27FC236}">
                  <a16:creationId xmlns:a16="http://schemas.microsoft.com/office/drawing/2014/main" id="{D4D75927-0129-8348-84A2-E7C127B6D256}"/>
                </a:ext>
              </a:extLst>
            </p:cNvPr>
            <p:cNvPicPr>
              <a:picLocks noChangeAspect="1"/>
            </p:cNvPicPr>
            <p:nvPr/>
          </p:nvPicPr>
          <p:blipFill>
            <a:blip r:embed="rId5"/>
            <a:srcRect/>
            <a:stretch/>
          </p:blipFill>
          <p:spPr>
            <a:xfrm>
              <a:off x="6096295" y="622050"/>
              <a:ext cx="4081894" cy="2721656"/>
            </a:xfrm>
            <a:prstGeom prst="rect">
              <a:avLst/>
            </a:prstGeom>
          </p:spPr>
        </p:pic>
        <p:pic>
          <p:nvPicPr>
            <p:cNvPr id="12" name="Picture 11">
              <a:extLst>
                <a:ext uri="{FF2B5EF4-FFF2-40B4-BE49-F238E27FC236}">
                  <a16:creationId xmlns:a16="http://schemas.microsoft.com/office/drawing/2014/main" id="{7729A168-04CA-854E-812B-5160F752E31B}"/>
                </a:ext>
              </a:extLst>
            </p:cNvPr>
            <p:cNvPicPr>
              <a:picLocks noChangeAspect="1"/>
            </p:cNvPicPr>
            <p:nvPr/>
          </p:nvPicPr>
          <p:blipFill>
            <a:blip r:embed="rId6"/>
            <a:srcRect/>
            <a:stretch/>
          </p:blipFill>
          <p:spPr>
            <a:xfrm>
              <a:off x="6096592" y="3448486"/>
              <a:ext cx="4081892" cy="2721655"/>
            </a:xfrm>
            <a:prstGeom prst="rect">
              <a:avLst/>
            </a:prstGeom>
          </p:spPr>
        </p:pic>
        <p:sp>
          <p:nvSpPr>
            <p:cNvPr id="3" name="TextBox 2">
              <a:extLst>
                <a:ext uri="{FF2B5EF4-FFF2-40B4-BE49-F238E27FC236}">
                  <a16:creationId xmlns:a16="http://schemas.microsoft.com/office/drawing/2014/main" id="{78355589-14DB-B042-8AF3-B17CFF66C3AA}"/>
                </a:ext>
              </a:extLst>
            </p:cNvPr>
            <p:cNvSpPr txBox="1"/>
            <p:nvPr/>
          </p:nvSpPr>
          <p:spPr>
            <a:xfrm>
              <a:off x="3711354" y="1598157"/>
              <a:ext cx="511679" cy="769441"/>
            </a:xfrm>
            <a:prstGeom prst="rect">
              <a:avLst/>
            </a:prstGeom>
            <a:solidFill>
              <a:schemeClr val="bg1">
                <a:alpha val="50000"/>
              </a:schemeClr>
            </a:solidFill>
          </p:spPr>
          <p:txBody>
            <a:bodyPr wrap="none" rtlCol="0">
              <a:spAutoFit/>
            </a:bodyPr>
            <a:lstStyle/>
            <a:p>
              <a:r>
                <a:rPr lang="en-US" sz="4400" dirty="0">
                  <a:solidFill>
                    <a:srgbClr val="FF0000"/>
                  </a:solidFill>
                </a:rPr>
                <a:t>A</a:t>
              </a:r>
            </a:p>
          </p:txBody>
        </p:sp>
        <p:sp>
          <p:nvSpPr>
            <p:cNvPr id="14" name="TextBox 13">
              <a:extLst>
                <a:ext uri="{FF2B5EF4-FFF2-40B4-BE49-F238E27FC236}">
                  <a16:creationId xmlns:a16="http://schemas.microsoft.com/office/drawing/2014/main" id="{1883C6EC-183E-D84C-9509-B6C74044ED86}"/>
                </a:ext>
              </a:extLst>
            </p:cNvPr>
            <p:cNvSpPr txBox="1"/>
            <p:nvPr/>
          </p:nvSpPr>
          <p:spPr>
            <a:xfrm>
              <a:off x="7881402" y="1598157"/>
              <a:ext cx="490840" cy="769441"/>
            </a:xfrm>
            <a:prstGeom prst="rect">
              <a:avLst/>
            </a:prstGeom>
            <a:solidFill>
              <a:schemeClr val="bg1">
                <a:alpha val="50000"/>
              </a:schemeClr>
            </a:solidFill>
          </p:spPr>
          <p:txBody>
            <a:bodyPr wrap="none" rtlCol="0">
              <a:spAutoFit/>
            </a:bodyPr>
            <a:lstStyle/>
            <a:p>
              <a:r>
                <a:rPr lang="en-US" sz="4400" dirty="0">
                  <a:solidFill>
                    <a:srgbClr val="FF0000"/>
                  </a:solidFill>
                </a:rPr>
                <a:t>B</a:t>
              </a:r>
            </a:p>
          </p:txBody>
        </p:sp>
        <p:sp>
          <p:nvSpPr>
            <p:cNvPr id="15" name="TextBox 14">
              <a:extLst>
                <a:ext uri="{FF2B5EF4-FFF2-40B4-BE49-F238E27FC236}">
                  <a16:creationId xmlns:a16="http://schemas.microsoft.com/office/drawing/2014/main" id="{BADF2163-AAF8-0B47-BAFC-D51BDDDAC8D9}"/>
                </a:ext>
              </a:extLst>
            </p:cNvPr>
            <p:cNvSpPr txBox="1"/>
            <p:nvPr/>
          </p:nvSpPr>
          <p:spPr>
            <a:xfrm>
              <a:off x="3711354" y="4319813"/>
              <a:ext cx="486030" cy="769441"/>
            </a:xfrm>
            <a:prstGeom prst="rect">
              <a:avLst/>
            </a:prstGeom>
            <a:solidFill>
              <a:schemeClr val="bg1">
                <a:alpha val="50000"/>
              </a:schemeClr>
            </a:solidFill>
          </p:spPr>
          <p:txBody>
            <a:bodyPr wrap="none" rtlCol="0">
              <a:spAutoFit/>
            </a:bodyPr>
            <a:lstStyle/>
            <a:p>
              <a:r>
                <a:rPr lang="en-US" sz="4400" dirty="0">
                  <a:solidFill>
                    <a:srgbClr val="FF0000"/>
                  </a:solidFill>
                </a:rPr>
                <a:t>C</a:t>
              </a:r>
            </a:p>
          </p:txBody>
        </p:sp>
        <p:sp>
          <p:nvSpPr>
            <p:cNvPr id="17" name="TextBox 16">
              <a:extLst>
                <a:ext uri="{FF2B5EF4-FFF2-40B4-BE49-F238E27FC236}">
                  <a16:creationId xmlns:a16="http://schemas.microsoft.com/office/drawing/2014/main" id="{4F0A2209-1048-1E40-B3CB-26A7127B3ADD}"/>
                </a:ext>
              </a:extLst>
            </p:cNvPr>
            <p:cNvSpPr txBox="1"/>
            <p:nvPr/>
          </p:nvSpPr>
          <p:spPr>
            <a:xfrm>
              <a:off x="7881402" y="4319813"/>
              <a:ext cx="532518" cy="769441"/>
            </a:xfrm>
            <a:prstGeom prst="rect">
              <a:avLst/>
            </a:prstGeom>
            <a:solidFill>
              <a:schemeClr val="bg1">
                <a:alpha val="50000"/>
              </a:schemeClr>
            </a:solidFill>
          </p:spPr>
          <p:txBody>
            <a:bodyPr wrap="none" rtlCol="0">
              <a:spAutoFit/>
            </a:bodyPr>
            <a:lstStyle/>
            <a:p>
              <a:r>
                <a:rPr lang="en-US" sz="4400" dirty="0">
                  <a:solidFill>
                    <a:srgbClr val="FF0000"/>
                  </a:solidFill>
                </a:rPr>
                <a:t>D</a:t>
              </a:r>
            </a:p>
          </p:txBody>
        </p:sp>
      </p:grpSp>
      <p:sp>
        <p:nvSpPr>
          <p:cNvPr id="4" name="TextBox 3">
            <a:extLst>
              <a:ext uri="{FF2B5EF4-FFF2-40B4-BE49-F238E27FC236}">
                <a16:creationId xmlns:a16="http://schemas.microsoft.com/office/drawing/2014/main" id="{477F52D4-8B68-7E44-9741-60D895A1C6E7}"/>
              </a:ext>
            </a:extLst>
          </p:cNvPr>
          <p:cNvSpPr txBox="1"/>
          <p:nvPr/>
        </p:nvSpPr>
        <p:spPr>
          <a:xfrm>
            <a:off x="21263" y="6488668"/>
            <a:ext cx="5211620" cy="369332"/>
          </a:xfrm>
          <a:prstGeom prst="rect">
            <a:avLst/>
          </a:prstGeom>
          <a:noFill/>
        </p:spPr>
        <p:txBody>
          <a:bodyPr wrap="none" rtlCol="0">
            <a:spAutoFit/>
          </a:bodyPr>
          <a:lstStyle/>
          <a:p>
            <a:r>
              <a:rPr lang="en-US" dirty="0"/>
              <a:t>384-density glycerol stocks &gt;&gt; 384-density agar plates</a:t>
            </a:r>
          </a:p>
        </p:txBody>
      </p:sp>
      <p:sp>
        <p:nvSpPr>
          <p:cNvPr id="7" name="TextBox 6">
            <a:extLst>
              <a:ext uri="{FF2B5EF4-FFF2-40B4-BE49-F238E27FC236}">
                <a16:creationId xmlns:a16="http://schemas.microsoft.com/office/drawing/2014/main" id="{58EC051F-8305-644A-9357-66F7F47C9432}"/>
              </a:ext>
            </a:extLst>
          </p:cNvPr>
          <p:cNvSpPr txBox="1"/>
          <p:nvPr/>
        </p:nvSpPr>
        <p:spPr>
          <a:xfrm>
            <a:off x="10648710" y="3020343"/>
            <a:ext cx="1271502" cy="646331"/>
          </a:xfrm>
          <a:prstGeom prst="rect">
            <a:avLst/>
          </a:prstGeom>
          <a:noFill/>
        </p:spPr>
        <p:txBody>
          <a:bodyPr wrap="none" rtlCol="0">
            <a:spAutoFit/>
          </a:bodyPr>
          <a:lstStyle/>
          <a:p>
            <a:r>
              <a:rPr lang="en-US" dirty="0"/>
              <a:t>Strain: FY4</a:t>
            </a:r>
          </a:p>
          <a:p>
            <a:r>
              <a:rPr lang="en-US" dirty="0"/>
              <a:t>Media: YPD</a:t>
            </a:r>
          </a:p>
        </p:txBody>
      </p:sp>
      <p:sp>
        <p:nvSpPr>
          <p:cNvPr id="9" name="Slide Number Placeholder 8">
            <a:extLst>
              <a:ext uri="{FF2B5EF4-FFF2-40B4-BE49-F238E27FC236}">
                <a16:creationId xmlns:a16="http://schemas.microsoft.com/office/drawing/2014/main" id="{0C6DE3E9-3F81-2142-BA96-E7C593A71135}"/>
              </a:ext>
            </a:extLst>
          </p:cNvPr>
          <p:cNvSpPr>
            <a:spLocks noGrp="1"/>
          </p:cNvSpPr>
          <p:nvPr>
            <p:ph type="sldNum" sz="quarter" idx="12"/>
          </p:nvPr>
        </p:nvSpPr>
        <p:spPr/>
        <p:txBody>
          <a:bodyPr/>
          <a:lstStyle/>
          <a:p>
            <a:fld id="{C6D7C2C5-4DCF-C147-AD12-CEC3226FF75E}" type="slidenum">
              <a:rPr lang="en-US" smtClean="0"/>
              <a:t>8</a:t>
            </a:fld>
            <a:endParaRPr lang="en-US"/>
          </a:p>
        </p:txBody>
      </p:sp>
    </p:spTree>
    <p:extLst>
      <p:ext uri="{BB962C8B-B14F-4D97-AF65-F5344CB8AC3E}">
        <p14:creationId xmlns:p14="http://schemas.microsoft.com/office/powerpoint/2010/main" val="2470248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1ACDE8-6BD7-FB4F-B799-A31B70EA0250}"/>
              </a:ext>
            </a:extLst>
          </p:cNvPr>
          <p:cNvGrpSpPr/>
          <p:nvPr/>
        </p:nvGrpSpPr>
        <p:grpSpPr>
          <a:xfrm>
            <a:off x="1926251" y="620063"/>
            <a:ext cx="8251644" cy="5548092"/>
            <a:chOff x="1926251" y="620063"/>
            <a:chExt cx="8251644" cy="5548092"/>
          </a:xfrm>
        </p:grpSpPr>
        <p:pic>
          <p:nvPicPr>
            <p:cNvPr id="16" name="Picture 15">
              <a:extLst>
                <a:ext uri="{FF2B5EF4-FFF2-40B4-BE49-F238E27FC236}">
                  <a16:creationId xmlns:a16="http://schemas.microsoft.com/office/drawing/2014/main" id="{8A96281E-DEF3-2344-B2CF-BA04F9A01658}"/>
                </a:ext>
              </a:extLst>
            </p:cNvPr>
            <p:cNvPicPr>
              <a:picLocks noChangeAspect="1"/>
            </p:cNvPicPr>
            <p:nvPr/>
          </p:nvPicPr>
          <p:blipFill>
            <a:blip r:embed="rId3"/>
            <a:srcRect/>
            <a:stretch/>
          </p:blipFill>
          <p:spPr>
            <a:xfrm>
              <a:off x="1926251" y="620063"/>
              <a:ext cx="4080707" cy="2720866"/>
            </a:xfrm>
            <a:prstGeom prst="rect">
              <a:avLst/>
            </a:prstGeom>
          </p:spPr>
        </p:pic>
        <p:pic>
          <p:nvPicPr>
            <p:cNvPr id="18" name="Picture 17">
              <a:extLst>
                <a:ext uri="{FF2B5EF4-FFF2-40B4-BE49-F238E27FC236}">
                  <a16:creationId xmlns:a16="http://schemas.microsoft.com/office/drawing/2014/main" id="{B4004E1D-C5F4-BF43-BF3C-95F0486E0E62}"/>
                </a:ext>
              </a:extLst>
            </p:cNvPr>
            <p:cNvPicPr>
              <a:picLocks noChangeAspect="1"/>
            </p:cNvPicPr>
            <p:nvPr/>
          </p:nvPicPr>
          <p:blipFill>
            <a:blip r:embed="rId4"/>
            <a:srcRect/>
            <a:stretch/>
          </p:blipFill>
          <p:spPr>
            <a:xfrm>
              <a:off x="6097189" y="620063"/>
              <a:ext cx="4080706" cy="2720866"/>
            </a:xfrm>
            <a:prstGeom prst="rect">
              <a:avLst/>
            </a:prstGeom>
          </p:spPr>
        </p:pic>
        <p:pic>
          <p:nvPicPr>
            <p:cNvPr id="20" name="Picture 19">
              <a:extLst>
                <a:ext uri="{FF2B5EF4-FFF2-40B4-BE49-F238E27FC236}">
                  <a16:creationId xmlns:a16="http://schemas.microsoft.com/office/drawing/2014/main" id="{FE18E226-CB4B-714E-B6F4-58A96FFC2ACE}"/>
                </a:ext>
              </a:extLst>
            </p:cNvPr>
            <p:cNvPicPr>
              <a:picLocks noChangeAspect="1"/>
            </p:cNvPicPr>
            <p:nvPr/>
          </p:nvPicPr>
          <p:blipFill>
            <a:blip r:embed="rId5"/>
            <a:stretch>
              <a:fillRect/>
            </a:stretch>
          </p:blipFill>
          <p:spPr>
            <a:xfrm>
              <a:off x="1926252" y="3447288"/>
              <a:ext cx="4080706" cy="2720867"/>
            </a:xfrm>
            <a:prstGeom prst="rect">
              <a:avLst/>
            </a:prstGeom>
          </p:spPr>
        </p:pic>
        <p:pic>
          <p:nvPicPr>
            <p:cNvPr id="22" name="Picture 21">
              <a:extLst>
                <a:ext uri="{FF2B5EF4-FFF2-40B4-BE49-F238E27FC236}">
                  <a16:creationId xmlns:a16="http://schemas.microsoft.com/office/drawing/2014/main" id="{18BA52E0-CB95-EF4A-AEB7-07EF8CE523BC}"/>
                </a:ext>
              </a:extLst>
            </p:cNvPr>
            <p:cNvPicPr>
              <a:picLocks noChangeAspect="1"/>
            </p:cNvPicPr>
            <p:nvPr/>
          </p:nvPicPr>
          <p:blipFill>
            <a:blip r:embed="rId6"/>
            <a:stretch>
              <a:fillRect/>
            </a:stretch>
          </p:blipFill>
          <p:spPr>
            <a:xfrm>
              <a:off x="6096000" y="3447288"/>
              <a:ext cx="4081895" cy="2720867"/>
            </a:xfrm>
            <a:prstGeom prst="rect">
              <a:avLst/>
            </a:prstGeom>
          </p:spPr>
        </p:pic>
        <p:grpSp>
          <p:nvGrpSpPr>
            <p:cNvPr id="11" name="Group 10">
              <a:extLst>
                <a:ext uri="{FF2B5EF4-FFF2-40B4-BE49-F238E27FC236}">
                  <a16:creationId xmlns:a16="http://schemas.microsoft.com/office/drawing/2014/main" id="{88AF8A61-54C5-0546-B2B8-EA9BDFD94721}"/>
                </a:ext>
              </a:extLst>
            </p:cNvPr>
            <p:cNvGrpSpPr/>
            <p:nvPr/>
          </p:nvGrpSpPr>
          <p:grpSpPr>
            <a:xfrm>
              <a:off x="3261246" y="1595774"/>
              <a:ext cx="1423755" cy="769441"/>
              <a:chOff x="2952680" y="1543212"/>
              <a:chExt cx="1423755" cy="769441"/>
            </a:xfrm>
          </p:grpSpPr>
          <p:sp>
            <p:nvSpPr>
              <p:cNvPr id="9" name="Rectangle 8">
                <a:extLst>
                  <a:ext uri="{FF2B5EF4-FFF2-40B4-BE49-F238E27FC236}">
                    <a16:creationId xmlns:a16="http://schemas.microsoft.com/office/drawing/2014/main" id="{25CC2961-5DB8-014A-9F69-5A1C95C3F73A}"/>
                  </a:ext>
                </a:extLst>
              </p:cNvPr>
              <p:cNvSpPr/>
              <p:nvPr/>
            </p:nvSpPr>
            <p:spPr>
              <a:xfrm>
                <a:off x="2952680" y="1573991"/>
                <a:ext cx="1410716" cy="70788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5DA7FA8-D153-8B4E-9C91-47586AEA7F5C}"/>
                  </a:ext>
                </a:extLst>
              </p:cNvPr>
              <p:cNvSpPr txBox="1"/>
              <p:nvPr/>
            </p:nvSpPr>
            <p:spPr>
              <a:xfrm>
                <a:off x="2959633" y="1573989"/>
                <a:ext cx="646331" cy="707886"/>
              </a:xfrm>
              <a:prstGeom prst="rect">
                <a:avLst/>
              </a:prstGeom>
              <a:noFill/>
            </p:spPr>
            <p:txBody>
              <a:bodyPr wrap="none" rtlCol="0">
                <a:spAutoFit/>
              </a:bodyPr>
              <a:lstStyle/>
              <a:p>
                <a:r>
                  <a:rPr lang="en-US" sz="2000" dirty="0">
                    <a:solidFill>
                      <a:srgbClr val="FF0000"/>
                    </a:solidFill>
                    <a:latin typeface="Courier" pitchFamily="2" charset="0"/>
                  </a:rPr>
                  <a:t>A B</a:t>
                </a:r>
              </a:p>
              <a:p>
                <a:r>
                  <a:rPr lang="en-US" sz="2000" dirty="0">
                    <a:solidFill>
                      <a:srgbClr val="FF0000"/>
                    </a:solidFill>
                    <a:latin typeface="Courier" pitchFamily="2" charset="0"/>
                  </a:rPr>
                  <a:t>C D</a:t>
                </a:r>
              </a:p>
            </p:txBody>
          </p:sp>
          <p:sp>
            <p:nvSpPr>
              <p:cNvPr id="7" name="TextBox 6">
                <a:extLst>
                  <a:ext uri="{FF2B5EF4-FFF2-40B4-BE49-F238E27FC236}">
                    <a16:creationId xmlns:a16="http://schemas.microsoft.com/office/drawing/2014/main" id="{AB545643-3D26-8544-90BA-1A2DD82E6363}"/>
                  </a:ext>
                </a:extLst>
              </p:cNvPr>
              <p:cNvSpPr txBox="1"/>
              <p:nvPr/>
            </p:nvSpPr>
            <p:spPr>
              <a:xfrm>
                <a:off x="3515302" y="1543212"/>
                <a:ext cx="861133" cy="769441"/>
              </a:xfrm>
              <a:prstGeom prst="rect">
                <a:avLst/>
              </a:prstGeom>
              <a:noFill/>
            </p:spPr>
            <p:txBody>
              <a:bodyPr wrap="none" rtlCol="0">
                <a:spAutoFit/>
              </a:bodyPr>
              <a:lstStyle/>
              <a:p>
                <a:r>
                  <a:rPr lang="en-US" sz="4400" dirty="0">
                    <a:solidFill>
                      <a:srgbClr val="FF0000"/>
                    </a:solidFill>
                    <a:latin typeface="Courier" pitchFamily="2" charset="0"/>
                  </a:rPr>
                  <a:t>=L</a:t>
                </a:r>
              </a:p>
            </p:txBody>
          </p:sp>
        </p:grpSp>
        <p:grpSp>
          <p:nvGrpSpPr>
            <p:cNvPr id="47" name="Group 46">
              <a:extLst>
                <a:ext uri="{FF2B5EF4-FFF2-40B4-BE49-F238E27FC236}">
                  <a16:creationId xmlns:a16="http://schemas.microsoft.com/office/drawing/2014/main" id="{A99E0E68-A83B-644C-B6E6-D36979A753AA}"/>
                </a:ext>
              </a:extLst>
            </p:cNvPr>
            <p:cNvGrpSpPr/>
            <p:nvPr/>
          </p:nvGrpSpPr>
          <p:grpSpPr>
            <a:xfrm>
              <a:off x="3111990" y="4423000"/>
              <a:ext cx="1423755" cy="769441"/>
              <a:chOff x="2952680" y="1543212"/>
              <a:chExt cx="1423755" cy="769441"/>
            </a:xfrm>
          </p:grpSpPr>
          <p:sp>
            <p:nvSpPr>
              <p:cNvPr id="48" name="Rectangle 47">
                <a:extLst>
                  <a:ext uri="{FF2B5EF4-FFF2-40B4-BE49-F238E27FC236}">
                    <a16:creationId xmlns:a16="http://schemas.microsoft.com/office/drawing/2014/main" id="{670F0DFE-CC39-C945-B932-A24DD664F31A}"/>
                  </a:ext>
                </a:extLst>
              </p:cNvPr>
              <p:cNvSpPr/>
              <p:nvPr/>
            </p:nvSpPr>
            <p:spPr>
              <a:xfrm>
                <a:off x="2952680" y="1573991"/>
                <a:ext cx="1410716" cy="70788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4A4A4B1-1DB7-1B46-A155-1FFE5A1B39B0}"/>
                  </a:ext>
                </a:extLst>
              </p:cNvPr>
              <p:cNvSpPr txBox="1"/>
              <p:nvPr/>
            </p:nvSpPr>
            <p:spPr>
              <a:xfrm>
                <a:off x="2959633" y="1573989"/>
                <a:ext cx="646331" cy="707886"/>
              </a:xfrm>
              <a:prstGeom prst="rect">
                <a:avLst/>
              </a:prstGeom>
              <a:noFill/>
            </p:spPr>
            <p:txBody>
              <a:bodyPr wrap="none" rtlCol="0">
                <a:spAutoFit/>
              </a:bodyPr>
              <a:lstStyle/>
              <a:p>
                <a:r>
                  <a:rPr lang="en-US" sz="2000" dirty="0">
                    <a:solidFill>
                      <a:srgbClr val="FF0000"/>
                    </a:solidFill>
                    <a:latin typeface="Courier" pitchFamily="2" charset="0"/>
                  </a:rPr>
                  <a:t>C D</a:t>
                </a:r>
              </a:p>
              <a:p>
                <a:r>
                  <a:rPr lang="en-US" sz="2000" dirty="0">
                    <a:solidFill>
                      <a:srgbClr val="FF0000"/>
                    </a:solidFill>
                    <a:latin typeface="Courier" pitchFamily="2" charset="0"/>
                  </a:rPr>
                  <a:t>A B</a:t>
                </a:r>
              </a:p>
            </p:txBody>
          </p:sp>
          <p:sp>
            <p:nvSpPr>
              <p:cNvPr id="50" name="TextBox 49">
                <a:extLst>
                  <a:ext uri="{FF2B5EF4-FFF2-40B4-BE49-F238E27FC236}">
                    <a16:creationId xmlns:a16="http://schemas.microsoft.com/office/drawing/2014/main" id="{71202C0D-10BB-0146-B477-424393FB39AA}"/>
                  </a:ext>
                </a:extLst>
              </p:cNvPr>
              <p:cNvSpPr txBox="1"/>
              <p:nvPr/>
            </p:nvSpPr>
            <p:spPr>
              <a:xfrm>
                <a:off x="3515302" y="1543212"/>
                <a:ext cx="861133" cy="769441"/>
              </a:xfrm>
              <a:prstGeom prst="rect">
                <a:avLst/>
              </a:prstGeom>
              <a:noFill/>
            </p:spPr>
            <p:txBody>
              <a:bodyPr wrap="none" rtlCol="0">
                <a:spAutoFit/>
              </a:bodyPr>
              <a:lstStyle/>
              <a:p>
                <a:r>
                  <a:rPr lang="en-US" sz="4400" dirty="0">
                    <a:solidFill>
                      <a:srgbClr val="FF0000"/>
                    </a:solidFill>
                    <a:latin typeface="Courier" pitchFamily="2" charset="0"/>
                  </a:rPr>
                  <a:t>=N</a:t>
                </a:r>
              </a:p>
            </p:txBody>
          </p:sp>
        </p:grpSp>
        <p:grpSp>
          <p:nvGrpSpPr>
            <p:cNvPr id="51" name="Group 50">
              <a:extLst>
                <a:ext uri="{FF2B5EF4-FFF2-40B4-BE49-F238E27FC236}">
                  <a16:creationId xmlns:a16="http://schemas.microsoft.com/office/drawing/2014/main" id="{386A2CEC-B513-AA47-A614-B7507A03D375}"/>
                </a:ext>
              </a:extLst>
            </p:cNvPr>
            <p:cNvGrpSpPr/>
            <p:nvPr/>
          </p:nvGrpSpPr>
          <p:grpSpPr>
            <a:xfrm>
              <a:off x="7425069" y="1595773"/>
              <a:ext cx="1423755" cy="769441"/>
              <a:chOff x="2952680" y="1543212"/>
              <a:chExt cx="1423755" cy="769441"/>
            </a:xfrm>
          </p:grpSpPr>
          <p:sp>
            <p:nvSpPr>
              <p:cNvPr id="52" name="Rectangle 51">
                <a:extLst>
                  <a:ext uri="{FF2B5EF4-FFF2-40B4-BE49-F238E27FC236}">
                    <a16:creationId xmlns:a16="http://schemas.microsoft.com/office/drawing/2014/main" id="{4647E99F-A978-604C-8E65-AE034EF30006}"/>
                  </a:ext>
                </a:extLst>
              </p:cNvPr>
              <p:cNvSpPr/>
              <p:nvPr/>
            </p:nvSpPr>
            <p:spPr>
              <a:xfrm>
                <a:off x="2952680" y="1573991"/>
                <a:ext cx="1410716" cy="70788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3BE70CF-6B96-104D-84ED-BBF7E2AD4D03}"/>
                  </a:ext>
                </a:extLst>
              </p:cNvPr>
              <p:cNvSpPr txBox="1"/>
              <p:nvPr/>
            </p:nvSpPr>
            <p:spPr>
              <a:xfrm>
                <a:off x="2959633" y="1573989"/>
                <a:ext cx="646331" cy="707886"/>
              </a:xfrm>
              <a:prstGeom prst="rect">
                <a:avLst/>
              </a:prstGeom>
              <a:noFill/>
            </p:spPr>
            <p:txBody>
              <a:bodyPr wrap="none" rtlCol="0">
                <a:spAutoFit/>
              </a:bodyPr>
              <a:lstStyle/>
              <a:p>
                <a:r>
                  <a:rPr lang="en-US" sz="2000" dirty="0">
                    <a:solidFill>
                      <a:srgbClr val="FF0000"/>
                    </a:solidFill>
                    <a:latin typeface="Courier" pitchFamily="2" charset="0"/>
                  </a:rPr>
                  <a:t>D A</a:t>
                </a:r>
              </a:p>
              <a:p>
                <a:r>
                  <a:rPr lang="en-US" sz="2000" dirty="0">
                    <a:solidFill>
                      <a:srgbClr val="FF0000"/>
                    </a:solidFill>
                    <a:latin typeface="Courier" pitchFamily="2" charset="0"/>
                  </a:rPr>
                  <a:t>B C</a:t>
                </a:r>
              </a:p>
            </p:txBody>
          </p:sp>
          <p:sp>
            <p:nvSpPr>
              <p:cNvPr id="54" name="TextBox 53">
                <a:extLst>
                  <a:ext uri="{FF2B5EF4-FFF2-40B4-BE49-F238E27FC236}">
                    <a16:creationId xmlns:a16="http://schemas.microsoft.com/office/drawing/2014/main" id="{57A9B213-3E09-4149-9617-9D594EDA4DC5}"/>
                  </a:ext>
                </a:extLst>
              </p:cNvPr>
              <p:cNvSpPr txBox="1"/>
              <p:nvPr/>
            </p:nvSpPr>
            <p:spPr>
              <a:xfrm>
                <a:off x="3515302" y="1543212"/>
                <a:ext cx="861133" cy="769441"/>
              </a:xfrm>
              <a:prstGeom prst="rect">
                <a:avLst/>
              </a:prstGeom>
              <a:noFill/>
            </p:spPr>
            <p:txBody>
              <a:bodyPr wrap="none" rtlCol="0">
                <a:spAutoFit/>
              </a:bodyPr>
              <a:lstStyle/>
              <a:p>
                <a:r>
                  <a:rPr lang="en-US" sz="4400" dirty="0">
                    <a:solidFill>
                      <a:srgbClr val="FF0000"/>
                    </a:solidFill>
                    <a:latin typeface="Courier" pitchFamily="2" charset="0"/>
                  </a:rPr>
                  <a:t>=M</a:t>
                </a:r>
              </a:p>
            </p:txBody>
          </p:sp>
        </p:grpSp>
        <p:grpSp>
          <p:nvGrpSpPr>
            <p:cNvPr id="55" name="Group 54">
              <a:extLst>
                <a:ext uri="{FF2B5EF4-FFF2-40B4-BE49-F238E27FC236}">
                  <a16:creationId xmlns:a16="http://schemas.microsoft.com/office/drawing/2014/main" id="{1B5D8866-223A-F743-875E-8922E1B9D144}"/>
                </a:ext>
              </a:extLst>
            </p:cNvPr>
            <p:cNvGrpSpPr/>
            <p:nvPr/>
          </p:nvGrpSpPr>
          <p:grpSpPr>
            <a:xfrm>
              <a:off x="7432022" y="4423000"/>
              <a:ext cx="1423755" cy="769441"/>
              <a:chOff x="2952680" y="1543212"/>
              <a:chExt cx="1423755" cy="769441"/>
            </a:xfrm>
          </p:grpSpPr>
          <p:sp>
            <p:nvSpPr>
              <p:cNvPr id="56" name="Rectangle 55">
                <a:extLst>
                  <a:ext uri="{FF2B5EF4-FFF2-40B4-BE49-F238E27FC236}">
                    <a16:creationId xmlns:a16="http://schemas.microsoft.com/office/drawing/2014/main" id="{5EF57FEA-38C2-A64F-95AA-D93CB73B45F8}"/>
                  </a:ext>
                </a:extLst>
              </p:cNvPr>
              <p:cNvSpPr/>
              <p:nvPr/>
            </p:nvSpPr>
            <p:spPr>
              <a:xfrm>
                <a:off x="2952680" y="1573991"/>
                <a:ext cx="1410716" cy="70788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A21EC320-2A64-DD46-960B-3119919BBDEA}"/>
                  </a:ext>
                </a:extLst>
              </p:cNvPr>
              <p:cNvSpPr txBox="1"/>
              <p:nvPr/>
            </p:nvSpPr>
            <p:spPr>
              <a:xfrm>
                <a:off x="2959633" y="1573989"/>
                <a:ext cx="646331" cy="707886"/>
              </a:xfrm>
              <a:prstGeom prst="rect">
                <a:avLst/>
              </a:prstGeom>
              <a:noFill/>
            </p:spPr>
            <p:txBody>
              <a:bodyPr wrap="none" rtlCol="0">
                <a:spAutoFit/>
              </a:bodyPr>
              <a:lstStyle/>
              <a:p>
                <a:r>
                  <a:rPr lang="en-US" sz="2000" dirty="0">
                    <a:solidFill>
                      <a:srgbClr val="FF0000"/>
                    </a:solidFill>
                    <a:latin typeface="Courier" pitchFamily="2" charset="0"/>
                  </a:rPr>
                  <a:t>B C</a:t>
                </a:r>
              </a:p>
              <a:p>
                <a:r>
                  <a:rPr lang="en-US" sz="2000" dirty="0">
                    <a:solidFill>
                      <a:srgbClr val="FF0000"/>
                    </a:solidFill>
                    <a:latin typeface="Courier" pitchFamily="2" charset="0"/>
                  </a:rPr>
                  <a:t>D A</a:t>
                </a:r>
              </a:p>
            </p:txBody>
          </p:sp>
          <p:sp>
            <p:nvSpPr>
              <p:cNvPr id="58" name="TextBox 57">
                <a:extLst>
                  <a:ext uri="{FF2B5EF4-FFF2-40B4-BE49-F238E27FC236}">
                    <a16:creationId xmlns:a16="http://schemas.microsoft.com/office/drawing/2014/main" id="{E8BF0EF0-29FC-264F-BC7F-3CED4114C252}"/>
                  </a:ext>
                </a:extLst>
              </p:cNvPr>
              <p:cNvSpPr txBox="1"/>
              <p:nvPr/>
            </p:nvSpPr>
            <p:spPr>
              <a:xfrm>
                <a:off x="3515302" y="1543212"/>
                <a:ext cx="861133" cy="769441"/>
              </a:xfrm>
              <a:prstGeom prst="rect">
                <a:avLst/>
              </a:prstGeom>
              <a:noFill/>
            </p:spPr>
            <p:txBody>
              <a:bodyPr wrap="none" rtlCol="0">
                <a:spAutoFit/>
              </a:bodyPr>
              <a:lstStyle/>
              <a:p>
                <a:r>
                  <a:rPr lang="en-US" sz="4400" dirty="0">
                    <a:solidFill>
                      <a:srgbClr val="FF0000"/>
                    </a:solidFill>
                    <a:latin typeface="Courier" pitchFamily="2" charset="0"/>
                  </a:rPr>
                  <a:t>=O</a:t>
                </a:r>
              </a:p>
            </p:txBody>
          </p:sp>
        </p:grpSp>
      </p:grpSp>
      <p:pic>
        <p:nvPicPr>
          <p:cNvPr id="23" name="Picture 22">
            <a:extLst>
              <a:ext uri="{FF2B5EF4-FFF2-40B4-BE49-F238E27FC236}">
                <a16:creationId xmlns:a16="http://schemas.microsoft.com/office/drawing/2014/main" id="{1E8E8106-7771-8C43-96AD-D209DB94ADC5}"/>
              </a:ext>
            </a:extLst>
          </p:cNvPr>
          <p:cNvPicPr>
            <a:picLocks noChangeAspect="1"/>
          </p:cNvPicPr>
          <p:nvPr/>
        </p:nvPicPr>
        <p:blipFill rotWithShape="1">
          <a:blip r:embed="rId3"/>
          <a:srcRect l="8367" t="7209" r="84118" b="81622"/>
          <a:stretch/>
        </p:blipFill>
        <p:spPr>
          <a:xfrm>
            <a:off x="4935329" y="2193057"/>
            <a:ext cx="2316610" cy="2295746"/>
          </a:xfrm>
          <a:prstGeom prst="rect">
            <a:avLst/>
          </a:prstGeom>
        </p:spPr>
      </p:pic>
      <p:sp>
        <p:nvSpPr>
          <p:cNvPr id="24" name="Rectangle 23">
            <a:extLst>
              <a:ext uri="{FF2B5EF4-FFF2-40B4-BE49-F238E27FC236}">
                <a16:creationId xmlns:a16="http://schemas.microsoft.com/office/drawing/2014/main" id="{E9C6F6B5-D8FE-9641-98C3-62F94310011F}"/>
              </a:ext>
            </a:extLst>
          </p:cNvPr>
          <p:cNvSpPr>
            <a:spLocks noChangeAspect="1"/>
          </p:cNvSpPr>
          <p:nvPr/>
        </p:nvSpPr>
        <p:spPr>
          <a:xfrm>
            <a:off x="2258356" y="810369"/>
            <a:ext cx="323106" cy="3231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A7C9E0-BAB2-E248-BF3C-6DBC87E6AA12}"/>
              </a:ext>
            </a:extLst>
          </p:cNvPr>
          <p:cNvSpPr txBox="1"/>
          <p:nvPr/>
        </p:nvSpPr>
        <p:spPr>
          <a:xfrm>
            <a:off x="21263" y="2281877"/>
            <a:ext cx="1904689" cy="2123658"/>
          </a:xfrm>
          <a:prstGeom prst="rect">
            <a:avLst/>
          </a:prstGeom>
          <a:noFill/>
        </p:spPr>
        <p:txBody>
          <a:bodyPr wrap="none" rtlCol="0">
            <a:spAutoFit/>
          </a:bodyPr>
          <a:lstStyle/>
          <a:p>
            <a:r>
              <a:rPr lang="en-US" sz="4400" dirty="0"/>
              <a:t>1536 - </a:t>
            </a:r>
          </a:p>
          <a:p>
            <a:r>
              <a:rPr lang="en-US" sz="4400" dirty="0"/>
              <a:t>Density</a:t>
            </a:r>
          </a:p>
          <a:p>
            <a:r>
              <a:rPr lang="en-US" sz="4400" dirty="0"/>
              <a:t>Plates</a:t>
            </a:r>
          </a:p>
        </p:txBody>
      </p:sp>
      <p:sp>
        <p:nvSpPr>
          <p:cNvPr id="2" name="TextBox 1">
            <a:extLst>
              <a:ext uri="{FF2B5EF4-FFF2-40B4-BE49-F238E27FC236}">
                <a16:creationId xmlns:a16="http://schemas.microsoft.com/office/drawing/2014/main" id="{F816F57C-880B-7C48-9149-FE4E1C66EAE8}"/>
              </a:ext>
            </a:extLst>
          </p:cNvPr>
          <p:cNvSpPr txBox="1"/>
          <p:nvPr/>
        </p:nvSpPr>
        <p:spPr>
          <a:xfrm>
            <a:off x="5129784" y="2389590"/>
            <a:ext cx="317716" cy="369332"/>
          </a:xfrm>
          <a:prstGeom prst="rect">
            <a:avLst/>
          </a:prstGeom>
          <a:noFill/>
        </p:spPr>
        <p:txBody>
          <a:bodyPr wrap="none" rtlCol="0">
            <a:spAutoFit/>
          </a:bodyPr>
          <a:lstStyle/>
          <a:p>
            <a:r>
              <a:rPr lang="en-US" dirty="0">
                <a:solidFill>
                  <a:srgbClr val="FF0000"/>
                </a:solidFill>
              </a:rPr>
              <a:t>A</a:t>
            </a:r>
          </a:p>
        </p:txBody>
      </p:sp>
      <p:sp>
        <p:nvSpPr>
          <p:cNvPr id="14" name="TextBox 13">
            <a:extLst>
              <a:ext uri="{FF2B5EF4-FFF2-40B4-BE49-F238E27FC236}">
                <a16:creationId xmlns:a16="http://schemas.microsoft.com/office/drawing/2014/main" id="{0CD5EADE-6A49-944C-BCFB-D61458D66AEF}"/>
              </a:ext>
            </a:extLst>
          </p:cNvPr>
          <p:cNvSpPr txBox="1"/>
          <p:nvPr/>
        </p:nvSpPr>
        <p:spPr>
          <a:xfrm>
            <a:off x="5689242" y="2389590"/>
            <a:ext cx="317716" cy="369332"/>
          </a:xfrm>
          <a:prstGeom prst="rect">
            <a:avLst/>
          </a:prstGeom>
          <a:noFill/>
        </p:spPr>
        <p:txBody>
          <a:bodyPr wrap="none" rtlCol="0">
            <a:spAutoFit/>
          </a:bodyPr>
          <a:lstStyle/>
          <a:p>
            <a:r>
              <a:rPr lang="en-US" dirty="0">
                <a:solidFill>
                  <a:srgbClr val="FF0000"/>
                </a:solidFill>
              </a:rPr>
              <a:t>B</a:t>
            </a:r>
          </a:p>
        </p:txBody>
      </p:sp>
      <p:sp>
        <p:nvSpPr>
          <p:cNvPr id="15" name="TextBox 14">
            <a:extLst>
              <a:ext uri="{FF2B5EF4-FFF2-40B4-BE49-F238E27FC236}">
                <a16:creationId xmlns:a16="http://schemas.microsoft.com/office/drawing/2014/main" id="{2ACE1C70-A8ED-B146-A0F2-44ACB8F9EBC2}"/>
              </a:ext>
            </a:extLst>
          </p:cNvPr>
          <p:cNvSpPr txBox="1"/>
          <p:nvPr/>
        </p:nvSpPr>
        <p:spPr>
          <a:xfrm>
            <a:off x="5129784" y="2903779"/>
            <a:ext cx="317716" cy="369332"/>
          </a:xfrm>
          <a:prstGeom prst="rect">
            <a:avLst/>
          </a:prstGeom>
          <a:noFill/>
        </p:spPr>
        <p:txBody>
          <a:bodyPr wrap="none" rtlCol="0">
            <a:spAutoFit/>
          </a:bodyPr>
          <a:lstStyle/>
          <a:p>
            <a:r>
              <a:rPr lang="en-US" dirty="0">
                <a:solidFill>
                  <a:srgbClr val="FF0000"/>
                </a:solidFill>
              </a:rPr>
              <a:t>C</a:t>
            </a:r>
          </a:p>
        </p:txBody>
      </p:sp>
      <p:sp>
        <p:nvSpPr>
          <p:cNvPr id="17" name="TextBox 16">
            <a:extLst>
              <a:ext uri="{FF2B5EF4-FFF2-40B4-BE49-F238E27FC236}">
                <a16:creationId xmlns:a16="http://schemas.microsoft.com/office/drawing/2014/main" id="{CB4AFCE4-166C-6341-8A8E-B31DA88A5B2A}"/>
              </a:ext>
            </a:extLst>
          </p:cNvPr>
          <p:cNvSpPr txBox="1"/>
          <p:nvPr/>
        </p:nvSpPr>
        <p:spPr>
          <a:xfrm>
            <a:off x="5689242" y="2903779"/>
            <a:ext cx="327334" cy="369332"/>
          </a:xfrm>
          <a:prstGeom prst="rect">
            <a:avLst/>
          </a:prstGeom>
          <a:noFill/>
        </p:spPr>
        <p:txBody>
          <a:bodyPr wrap="none" rtlCol="0">
            <a:spAutoFit/>
          </a:bodyPr>
          <a:lstStyle/>
          <a:p>
            <a:r>
              <a:rPr lang="en-US" dirty="0">
                <a:solidFill>
                  <a:srgbClr val="FF0000"/>
                </a:solidFill>
              </a:rPr>
              <a:t>D</a:t>
            </a:r>
          </a:p>
        </p:txBody>
      </p:sp>
      <p:sp>
        <p:nvSpPr>
          <p:cNvPr id="19" name="TextBox 18">
            <a:extLst>
              <a:ext uri="{FF2B5EF4-FFF2-40B4-BE49-F238E27FC236}">
                <a16:creationId xmlns:a16="http://schemas.microsoft.com/office/drawing/2014/main" id="{0AFB565E-49BA-9E49-806A-E7984A4BC98A}"/>
              </a:ext>
            </a:extLst>
          </p:cNvPr>
          <p:cNvSpPr txBox="1"/>
          <p:nvPr/>
        </p:nvSpPr>
        <p:spPr>
          <a:xfrm>
            <a:off x="6206289" y="2389590"/>
            <a:ext cx="317716" cy="369332"/>
          </a:xfrm>
          <a:prstGeom prst="rect">
            <a:avLst/>
          </a:prstGeom>
          <a:noFill/>
        </p:spPr>
        <p:txBody>
          <a:bodyPr wrap="none" rtlCol="0">
            <a:spAutoFit/>
          </a:bodyPr>
          <a:lstStyle/>
          <a:p>
            <a:r>
              <a:rPr lang="en-US" dirty="0">
                <a:solidFill>
                  <a:srgbClr val="FF0000"/>
                </a:solidFill>
              </a:rPr>
              <a:t>A</a:t>
            </a:r>
          </a:p>
        </p:txBody>
      </p:sp>
      <p:sp>
        <p:nvSpPr>
          <p:cNvPr id="21" name="TextBox 20">
            <a:extLst>
              <a:ext uri="{FF2B5EF4-FFF2-40B4-BE49-F238E27FC236}">
                <a16:creationId xmlns:a16="http://schemas.microsoft.com/office/drawing/2014/main" id="{11496D17-2789-E04F-8680-2E5693E6788C}"/>
              </a:ext>
            </a:extLst>
          </p:cNvPr>
          <p:cNvSpPr txBox="1"/>
          <p:nvPr/>
        </p:nvSpPr>
        <p:spPr>
          <a:xfrm>
            <a:off x="6765747" y="2389590"/>
            <a:ext cx="317716" cy="369332"/>
          </a:xfrm>
          <a:prstGeom prst="rect">
            <a:avLst/>
          </a:prstGeom>
          <a:noFill/>
        </p:spPr>
        <p:txBody>
          <a:bodyPr wrap="none" rtlCol="0">
            <a:spAutoFit/>
          </a:bodyPr>
          <a:lstStyle/>
          <a:p>
            <a:r>
              <a:rPr lang="en-US" dirty="0">
                <a:solidFill>
                  <a:srgbClr val="FF0000"/>
                </a:solidFill>
              </a:rPr>
              <a:t>B</a:t>
            </a:r>
          </a:p>
        </p:txBody>
      </p:sp>
      <p:sp>
        <p:nvSpPr>
          <p:cNvPr id="25" name="TextBox 24">
            <a:extLst>
              <a:ext uri="{FF2B5EF4-FFF2-40B4-BE49-F238E27FC236}">
                <a16:creationId xmlns:a16="http://schemas.microsoft.com/office/drawing/2014/main" id="{238C14F0-C8CD-D941-A334-5C9816300F69}"/>
              </a:ext>
            </a:extLst>
          </p:cNvPr>
          <p:cNvSpPr txBox="1"/>
          <p:nvPr/>
        </p:nvSpPr>
        <p:spPr>
          <a:xfrm>
            <a:off x="6206289" y="2903779"/>
            <a:ext cx="317716" cy="369332"/>
          </a:xfrm>
          <a:prstGeom prst="rect">
            <a:avLst/>
          </a:prstGeom>
          <a:noFill/>
        </p:spPr>
        <p:txBody>
          <a:bodyPr wrap="none" rtlCol="0">
            <a:spAutoFit/>
          </a:bodyPr>
          <a:lstStyle/>
          <a:p>
            <a:r>
              <a:rPr lang="en-US" dirty="0">
                <a:solidFill>
                  <a:srgbClr val="FF0000"/>
                </a:solidFill>
              </a:rPr>
              <a:t>C</a:t>
            </a:r>
          </a:p>
        </p:txBody>
      </p:sp>
      <p:sp>
        <p:nvSpPr>
          <p:cNvPr id="26" name="TextBox 25">
            <a:extLst>
              <a:ext uri="{FF2B5EF4-FFF2-40B4-BE49-F238E27FC236}">
                <a16:creationId xmlns:a16="http://schemas.microsoft.com/office/drawing/2014/main" id="{0F81ECCB-A5E2-BB46-BD21-4BC2ABA773CE}"/>
              </a:ext>
            </a:extLst>
          </p:cNvPr>
          <p:cNvSpPr txBox="1"/>
          <p:nvPr/>
        </p:nvSpPr>
        <p:spPr>
          <a:xfrm>
            <a:off x="6765747" y="2903779"/>
            <a:ext cx="327334" cy="369332"/>
          </a:xfrm>
          <a:prstGeom prst="rect">
            <a:avLst/>
          </a:prstGeom>
          <a:noFill/>
        </p:spPr>
        <p:txBody>
          <a:bodyPr wrap="none" rtlCol="0">
            <a:spAutoFit/>
          </a:bodyPr>
          <a:lstStyle/>
          <a:p>
            <a:r>
              <a:rPr lang="en-US" dirty="0">
                <a:solidFill>
                  <a:srgbClr val="FF0000"/>
                </a:solidFill>
              </a:rPr>
              <a:t>D</a:t>
            </a:r>
          </a:p>
        </p:txBody>
      </p:sp>
      <p:sp>
        <p:nvSpPr>
          <p:cNvPr id="27" name="TextBox 26">
            <a:extLst>
              <a:ext uri="{FF2B5EF4-FFF2-40B4-BE49-F238E27FC236}">
                <a16:creationId xmlns:a16="http://schemas.microsoft.com/office/drawing/2014/main" id="{C83E0F02-2E2B-D640-9733-AD3FF8789579}"/>
              </a:ext>
            </a:extLst>
          </p:cNvPr>
          <p:cNvSpPr txBox="1"/>
          <p:nvPr/>
        </p:nvSpPr>
        <p:spPr>
          <a:xfrm>
            <a:off x="5129784" y="3461360"/>
            <a:ext cx="317716" cy="369332"/>
          </a:xfrm>
          <a:prstGeom prst="rect">
            <a:avLst/>
          </a:prstGeom>
          <a:noFill/>
        </p:spPr>
        <p:txBody>
          <a:bodyPr wrap="none" rtlCol="0">
            <a:spAutoFit/>
          </a:bodyPr>
          <a:lstStyle/>
          <a:p>
            <a:r>
              <a:rPr lang="en-US" dirty="0">
                <a:solidFill>
                  <a:srgbClr val="FF0000"/>
                </a:solidFill>
              </a:rPr>
              <a:t>A</a:t>
            </a:r>
          </a:p>
        </p:txBody>
      </p:sp>
      <p:sp>
        <p:nvSpPr>
          <p:cNvPr id="28" name="TextBox 27">
            <a:extLst>
              <a:ext uri="{FF2B5EF4-FFF2-40B4-BE49-F238E27FC236}">
                <a16:creationId xmlns:a16="http://schemas.microsoft.com/office/drawing/2014/main" id="{8554D2A0-EC8E-B742-9684-5C3E08F5C221}"/>
              </a:ext>
            </a:extLst>
          </p:cNvPr>
          <p:cNvSpPr txBox="1"/>
          <p:nvPr/>
        </p:nvSpPr>
        <p:spPr>
          <a:xfrm>
            <a:off x="5689242" y="3461360"/>
            <a:ext cx="317716" cy="369332"/>
          </a:xfrm>
          <a:prstGeom prst="rect">
            <a:avLst/>
          </a:prstGeom>
          <a:noFill/>
        </p:spPr>
        <p:txBody>
          <a:bodyPr wrap="none" rtlCol="0">
            <a:spAutoFit/>
          </a:bodyPr>
          <a:lstStyle/>
          <a:p>
            <a:r>
              <a:rPr lang="en-US" dirty="0">
                <a:solidFill>
                  <a:srgbClr val="FF0000"/>
                </a:solidFill>
              </a:rPr>
              <a:t>B</a:t>
            </a:r>
          </a:p>
        </p:txBody>
      </p:sp>
      <p:sp>
        <p:nvSpPr>
          <p:cNvPr id="29" name="TextBox 28">
            <a:extLst>
              <a:ext uri="{FF2B5EF4-FFF2-40B4-BE49-F238E27FC236}">
                <a16:creationId xmlns:a16="http://schemas.microsoft.com/office/drawing/2014/main" id="{3C92840B-0EAE-B14B-BEC6-825D7114A4A3}"/>
              </a:ext>
            </a:extLst>
          </p:cNvPr>
          <p:cNvSpPr txBox="1"/>
          <p:nvPr/>
        </p:nvSpPr>
        <p:spPr>
          <a:xfrm>
            <a:off x="5129784" y="3975549"/>
            <a:ext cx="317716" cy="369332"/>
          </a:xfrm>
          <a:prstGeom prst="rect">
            <a:avLst/>
          </a:prstGeom>
          <a:noFill/>
        </p:spPr>
        <p:txBody>
          <a:bodyPr wrap="none" rtlCol="0">
            <a:spAutoFit/>
          </a:bodyPr>
          <a:lstStyle/>
          <a:p>
            <a:r>
              <a:rPr lang="en-US" dirty="0">
                <a:solidFill>
                  <a:srgbClr val="FF0000"/>
                </a:solidFill>
              </a:rPr>
              <a:t>C</a:t>
            </a:r>
          </a:p>
        </p:txBody>
      </p:sp>
      <p:sp>
        <p:nvSpPr>
          <p:cNvPr id="30" name="TextBox 29">
            <a:extLst>
              <a:ext uri="{FF2B5EF4-FFF2-40B4-BE49-F238E27FC236}">
                <a16:creationId xmlns:a16="http://schemas.microsoft.com/office/drawing/2014/main" id="{E2AAC6B4-2FD0-644A-96C9-01EF5F68B04E}"/>
              </a:ext>
            </a:extLst>
          </p:cNvPr>
          <p:cNvSpPr txBox="1"/>
          <p:nvPr/>
        </p:nvSpPr>
        <p:spPr>
          <a:xfrm>
            <a:off x="5689242" y="3975549"/>
            <a:ext cx="327334" cy="369332"/>
          </a:xfrm>
          <a:prstGeom prst="rect">
            <a:avLst/>
          </a:prstGeom>
          <a:noFill/>
        </p:spPr>
        <p:txBody>
          <a:bodyPr wrap="none" rtlCol="0">
            <a:spAutoFit/>
          </a:bodyPr>
          <a:lstStyle/>
          <a:p>
            <a:r>
              <a:rPr lang="en-US" dirty="0">
                <a:solidFill>
                  <a:srgbClr val="FF0000"/>
                </a:solidFill>
              </a:rPr>
              <a:t>D</a:t>
            </a:r>
          </a:p>
        </p:txBody>
      </p:sp>
      <p:sp>
        <p:nvSpPr>
          <p:cNvPr id="31" name="TextBox 30">
            <a:extLst>
              <a:ext uri="{FF2B5EF4-FFF2-40B4-BE49-F238E27FC236}">
                <a16:creationId xmlns:a16="http://schemas.microsoft.com/office/drawing/2014/main" id="{6B238C58-6676-D34B-A265-FC36500687E2}"/>
              </a:ext>
            </a:extLst>
          </p:cNvPr>
          <p:cNvSpPr txBox="1"/>
          <p:nvPr/>
        </p:nvSpPr>
        <p:spPr>
          <a:xfrm>
            <a:off x="6206289" y="3461360"/>
            <a:ext cx="317716" cy="369332"/>
          </a:xfrm>
          <a:prstGeom prst="rect">
            <a:avLst/>
          </a:prstGeom>
          <a:noFill/>
        </p:spPr>
        <p:txBody>
          <a:bodyPr wrap="none" rtlCol="0">
            <a:spAutoFit/>
          </a:bodyPr>
          <a:lstStyle/>
          <a:p>
            <a:r>
              <a:rPr lang="en-US" dirty="0">
                <a:solidFill>
                  <a:srgbClr val="FF0000"/>
                </a:solidFill>
              </a:rPr>
              <a:t>A</a:t>
            </a:r>
          </a:p>
        </p:txBody>
      </p:sp>
      <p:sp>
        <p:nvSpPr>
          <p:cNvPr id="32" name="TextBox 31">
            <a:extLst>
              <a:ext uri="{FF2B5EF4-FFF2-40B4-BE49-F238E27FC236}">
                <a16:creationId xmlns:a16="http://schemas.microsoft.com/office/drawing/2014/main" id="{1B64E582-EE1D-544C-A0D7-7896FE48F746}"/>
              </a:ext>
            </a:extLst>
          </p:cNvPr>
          <p:cNvSpPr txBox="1"/>
          <p:nvPr/>
        </p:nvSpPr>
        <p:spPr>
          <a:xfrm>
            <a:off x="6765747" y="3461360"/>
            <a:ext cx="317716" cy="369332"/>
          </a:xfrm>
          <a:prstGeom prst="rect">
            <a:avLst/>
          </a:prstGeom>
          <a:noFill/>
        </p:spPr>
        <p:txBody>
          <a:bodyPr wrap="none" rtlCol="0">
            <a:spAutoFit/>
          </a:bodyPr>
          <a:lstStyle/>
          <a:p>
            <a:r>
              <a:rPr lang="en-US" dirty="0">
                <a:solidFill>
                  <a:srgbClr val="FF0000"/>
                </a:solidFill>
              </a:rPr>
              <a:t>B</a:t>
            </a:r>
          </a:p>
        </p:txBody>
      </p:sp>
      <p:sp>
        <p:nvSpPr>
          <p:cNvPr id="33" name="TextBox 32">
            <a:extLst>
              <a:ext uri="{FF2B5EF4-FFF2-40B4-BE49-F238E27FC236}">
                <a16:creationId xmlns:a16="http://schemas.microsoft.com/office/drawing/2014/main" id="{1E57EE10-1C49-CB46-895B-32664D020A6F}"/>
              </a:ext>
            </a:extLst>
          </p:cNvPr>
          <p:cNvSpPr txBox="1"/>
          <p:nvPr/>
        </p:nvSpPr>
        <p:spPr>
          <a:xfrm>
            <a:off x="6206289" y="3975549"/>
            <a:ext cx="317716" cy="369332"/>
          </a:xfrm>
          <a:prstGeom prst="rect">
            <a:avLst/>
          </a:prstGeom>
          <a:noFill/>
        </p:spPr>
        <p:txBody>
          <a:bodyPr wrap="none" rtlCol="0">
            <a:spAutoFit/>
          </a:bodyPr>
          <a:lstStyle/>
          <a:p>
            <a:r>
              <a:rPr lang="en-US" dirty="0">
                <a:solidFill>
                  <a:srgbClr val="FF0000"/>
                </a:solidFill>
              </a:rPr>
              <a:t>C</a:t>
            </a:r>
          </a:p>
        </p:txBody>
      </p:sp>
      <p:sp>
        <p:nvSpPr>
          <p:cNvPr id="34" name="TextBox 33">
            <a:extLst>
              <a:ext uri="{FF2B5EF4-FFF2-40B4-BE49-F238E27FC236}">
                <a16:creationId xmlns:a16="http://schemas.microsoft.com/office/drawing/2014/main" id="{22D00B85-8CFF-FD40-9CE1-640813C28D68}"/>
              </a:ext>
            </a:extLst>
          </p:cNvPr>
          <p:cNvSpPr txBox="1"/>
          <p:nvPr/>
        </p:nvSpPr>
        <p:spPr>
          <a:xfrm>
            <a:off x="6765747" y="3975549"/>
            <a:ext cx="327334" cy="369332"/>
          </a:xfrm>
          <a:prstGeom prst="rect">
            <a:avLst/>
          </a:prstGeom>
          <a:noFill/>
        </p:spPr>
        <p:txBody>
          <a:bodyPr wrap="none" rtlCol="0">
            <a:spAutoFit/>
          </a:bodyPr>
          <a:lstStyle/>
          <a:p>
            <a:r>
              <a:rPr lang="en-US" dirty="0">
                <a:solidFill>
                  <a:srgbClr val="FF0000"/>
                </a:solidFill>
              </a:rPr>
              <a:t>D</a:t>
            </a:r>
          </a:p>
        </p:txBody>
      </p:sp>
      <p:sp>
        <p:nvSpPr>
          <p:cNvPr id="60" name="TextBox 59">
            <a:extLst>
              <a:ext uri="{FF2B5EF4-FFF2-40B4-BE49-F238E27FC236}">
                <a16:creationId xmlns:a16="http://schemas.microsoft.com/office/drawing/2014/main" id="{23C43F3C-E851-9047-96BB-CF4381E1C98A}"/>
              </a:ext>
            </a:extLst>
          </p:cNvPr>
          <p:cNvSpPr txBox="1"/>
          <p:nvPr/>
        </p:nvSpPr>
        <p:spPr>
          <a:xfrm>
            <a:off x="21263" y="6488668"/>
            <a:ext cx="7844455" cy="369332"/>
          </a:xfrm>
          <a:prstGeom prst="rect">
            <a:avLst/>
          </a:prstGeom>
          <a:noFill/>
        </p:spPr>
        <p:txBody>
          <a:bodyPr wrap="none" rtlCol="0">
            <a:spAutoFit/>
          </a:bodyPr>
          <a:lstStyle/>
          <a:p>
            <a:r>
              <a:rPr lang="en-US" dirty="0">
                <a:solidFill>
                  <a:schemeClr val="tx1">
                    <a:lumMod val="50000"/>
                    <a:lumOff val="50000"/>
                  </a:schemeClr>
                </a:solidFill>
              </a:rPr>
              <a:t>384-density glycerol stocks &gt;&gt; </a:t>
            </a:r>
            <a:r>
              <a:rPr lang="en-US" dirty="0"/>
              <a:t>384-density agar plates &gt;&gt; 1536-density agar plates</a:t>
            </a:r>
          </a:p>
        </p:txBody>
      </p:sp>
      <p:sp>
        <p:nvSpPr>
          <p:cNvPr id="44" name="TextBox 43">
            <a:extLst>
              <a:ext uri="{FF2B5EF4-FFF2-40B4-BE49-F238E27FC236}">
                <a16:creationId xmlns:a16="http://schemas.microsoft.com/office/drawing/2014/main" id="{5EC57D25-0C1F-4D4A-AA53-CD8011DD822C}"/>
              </a:ext>
            </a:extLst>
          </p:cNvPr>
          <p:cNvSpPr txBox="1"/>
          <p:nvPr/>
        </p:nvSpPr>
        <p:spPr>
          <a:xfrm>
            <a:off x="10648710" y="3020343"/>
            <a:ext cx="1271502" cy="646331"/>
          </a:xfrm>
          <a:prstGeom prst="rect">
            <a:avLst/>
          </a:prstGeom>
          <a:noFill/>
        </p:spPr>
        <p:txBody>
          <a:bodyPr wrap="none" rtlCol="0">
            <a:spAutoFit/>
          </a:bodyPr>
          <a:lstStyle/>
          <a:p>
            <a:r>
              <a:rPr lang="en-US" dirty="0"/>
              <a:t>Strain: FY4</a:t>
            </a:r>
          </a:p>
          <a:p>
            <a:r>
              <a:rPr lang="en-US" dirty="0"/>
              <a:t>Media: YPD</a:t>
            </a:r>
          </a:p>
        </p:txBody>
      </p:sp>
      <p:sp>
        <p:nvSpPr>
          <p:cNvPr id="4" name="Slide Number Placeholder 3">
            <a:extLst>
              <a:ext uri="{FF2B5EF4-FFF2-40B4-BE49-F238E27FC236}">
                <a16:creationId xmlns:a16="http://schemas.microsoft.com/office/drawing/2014/main" id="{6262C3E3-63D6-FB4F-BAD6-A1F078EFA4A7}"/>
              </a:ext>
            </a:extLst>
          </p:cNvPr>
          <p:cNvSpPr>
            <a:spLocks noGrp="1"/>
          </p:cNvSpPr>
          <p:nvPr>
            <p:ph type="sldNum" sz="quarter" idx="12"/>
          </p:nvPr>
        </p:nvSpPr>
        <p:spPr/>
        <p:txBody>
          <a:bodyPr/>
          <a:lstStyle/>
          <a:p>
            <a:fld id="{C6D7C2C5-4DCF-C147-AD12-CEC3226FF75E}" type="slidenum">
              <a:rPr lang="en-US" smtClean="0"/>
              <a:t>9</a:t>
            </a:fld>
            <a:endParaRPr lang="en-US"/>
          </a:p>
        </p:txBody>
      </p:sp>
    </p:spTree>
    <p:extLst>
      <p:ext uri="{BB962C8B-B14F-4D97-AF65-F5344CB8AC3E}">
        <p14:creationId xmlns:p14="http://schemas.microsoft.com/office/powerpoint/2010/main" val="198797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0" presetClass="path" presetSubtype="0" accel="50000" decel="50000" fill="hold" nodeType="withEffect">
                                  <p:stCondLst>
                                    <p:cond delay="0"/>
                                  </p:stCondLst>
                                  <p:childTnLst>
                                    <p:animMotion origin="layout" path="M -0.30104 -0.34445 L 0.00026 0.00046 " pathEditMode="relative" rAng="0" ptsTypes="AA">
                                      <p:cBhvr>
                                        <p:cTn id="10" dur="2000" fill="hold"/>
                                        <p:tgtEl>
                                          <p:spTgt spid="23"/>
                                        </p:tgtEl>
                                        <p:attrNameLst>
                                          <p:attrName>ppt_x</p:attrName>
                                          <p:attrName>ppt_y</p:attrName>
                                        </p:attrNameLst>
                                      </p:cBhvr>
                                      <p:rCtr x="15065" y="17245"/>
                                    </p:animMotion>
                                  </p:childTnLst>
                                </p:cTn>
                              </p:par>
                              <p:par>
                                <p:cTn id="11" presetID="53" presetClass="entr" presetSubtype="16"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2000" fill="hold"/>
                                        <p:tgtEl>
                                          <p:spTgt spid="23"/>
                                        </p:tgtEl>
                                        <p:attrNameLst>
                                          <p:attrName>ppt_w</p:attrName>
                                        </p:attrNameLst>
                                      </p:cBhvr>
                                      <p:tavLst>
                                        <p:tav tm="0">
                                          <p:val>
                                            <p:fltVal val="0"/>
                                          </p:val>
                                        </p:tav>
                                        <p:tav tm="100000">
                                          <p:val>
                                            <p:strVal val="#ppt_w"/>
                                          </p:val>
                                        </p:tav>
                                      </p:tavLst>
                                    </p:anim>
                                    <p:anim calcmode="lin" valueType="num">
                                      <p:cBhvr>
                                        <p:cTn id="14" dur="2000" fill="hold"/>
                                        <p:tgtEl>
                                          <p:spTgt spid="23"/>
                                        </p:tgtEl>
                                        <p:attrNameLst>
                                          <p:attrName>ppt_h</p:attrName>
                                        </p:attrNameLst>
                                      </p:cBhvr>
                                      <p:tavLst>
                                        <p:tav tm="0">
                                          <p:val>
                                            <p:fltVal val="0"/>
                                          </p:val>
                                        </p:tav>
                                        <p:tav tm="100000">
                                          <p:val>
                                            <p:strVal val="#ppt_h"/>
                                          </p:val>
                                        </p:tav>
                                      </p:tavLst>
                                    </p:anim>
                                    <p:animEffect transition="in" filter="fade">
                                      <p:cBhvr>
                                        <p:cTn id="15" dur="20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p:cTn id="82" dur="500" fill="hold"/>
                                        <p:tgtEl>
                                          <p:spTgt spid="34"/>
                                        </p:tgtEl>
                                        <p:attrNameLst>
                                          <p:attrName>ppt_w</p:attrName>
                                        </p:attrNameLst>
                                      </p:cBhvr>
                                      <p:tavLst>
                                        <p:tav tm="0">
                                          <p:val>
                                            <p:fltVal val="0"/>
                                          </p:val>
                                        </p:tav>
                                        <p:tav tm="100000">
                                          <p:val>
                                            <p:strVal val="#ppt_w"/>
                                          </p:val>
                                        </p:tav>
                                      </p:tavLst>
                                    </p:anim>
                                    <p:anim calcmode="lin" valueType="num">
                                      <p:cBhvr>
                                        <p:cTn id="83" dur="500" fill="hold"/>
                                        <p:tgtEl>
                                          <p:spTgt spid="34"/>
                                        </p:tgtEl>
                                        <p:attrNameLst>
                                          <p:attrName>ppt_h</p:attrName>
                                        </p:attrNameLst>
                                      </p:cBhvr>
                                      <p:tavLst>
                                        <p:tav tm="0">
                                          <p:val>
                                            <p:fltVal val="0"/>
                                          </p:val>
                                        </p:tav>
                                        <p:tav tm="100000">
                                          <p:val>
                                            <p:strVal val="#ppt_h"/>
                                          </p:val>
                                        </p:tav>
                                      </p:tavLst>
                                    </p:anim>
                                    <p:animEffect transition="in" filter="fade">
                                      <p:cBhvr>
                                        <p:cTn id="84" dur="500"/>
                                        <p:tgtEl>
                                          <p:spTgt spid="3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p:cTn id="87" dur="500" fill="hold"/>
                                        <p:tgtEl>
                                          <p:spTgt spid="33"/>
                                        </p:tgtEl>
                                        <p:attrNameLst>
                                          <p:attrName>ppt_w</p:attrName>
                                        </p:attrNameLst>
                                      </p:cBhvr>
                                      <p:tavLst>
                                        <p:tav tm="0">
                                          <p:val>
                                            <p:fltVal val="0"/>
                                          </p:val>
                                        </p:tav>
                                        <p:tav tm="100000">
                                          <p:val>
                                            <p:strVal val="#ppt_w"/>
                                          </p:val>
                                        </p:tav>
                                      </p:tavLst>
                                    </p:anim>
                                    <p:anim calcmode="lin" valueType="num">
                                      <p:cBhvr>
                                        <p:cTn id="88" dur="500" fill="hold"/>
                                        <p:tgtEl>
                                          <p:spTgt spid="33"/>
                                        </p:tgtEl>
                                        <p:attrNameLst>
                                          <p:attrName>ppt_h</p:attrName>
                                        </p:attrNameLst>
                                      </p:cBhvr>
                                      <p:tavLst>
                                        <p:tav tm="0">
                                          <p:val>
                                            <p:fltVal val="0"/>
                                          </p:val>
                                        </p:tav>
                                        <p:tav tm="100000">
                                          <p:val>
                                            <p:strVal val="#ppt_h"/>
                                          </p:val>
                                        </p:tav>
                                      </p:tavLst>
                                    </p:anim>
                                    <p:animEffect transition="in" filter="fade">
                                      <p:cBhvr>
                                        <p:cTn id="89" dur="500"/>
                                        <p:tgtEl>
                                          <p:spTgt spid="33"/>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Effect transition="in" filter="fade">
                                      <p:cBhvr>
                                        <p:cTn id="94" dur="500"/>
                                        <p:tgtEl>
                                          <p:spTgt spid="3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500" fill="hold"/>
                                        <p:tgtEl>
                                          <p:spTgt spid="32"/>
                                        </p:tgtEl>
                                        <p:attrNameLst>
                                          <p:attrName>ppt_w</p:attrName>
                                        </p:attrNameLst>
                                      </p:cBhvr>
                                      <p:tavLst>
                                        <p:tav tm="0">
                                          <p:val>
                                            <p:fltVal val="0"/>
                                          </p:val>
                                        </p:tav>
                                        <p:tav tm="100000">
                                          <p:val>
                                            <p:strVal val="#ppt_w"/>
                                          </p:val>
                                        </p:tav>
                                      </p:tavLst>
                                    </p:anim>
                                    <p:anim calcmode="lin" valueType="num">
                                      <p:cBhvr>
                                        <p:cTn id="98" dur="500" fill="hold"/>
                                        <p:tgtEl>
                                          <p:spTgt spid="32"/>
                                        </p:tgtEl>
                                        <p:attrNameLst>
                                          <p:attrName>ppt_h</p:attrName>
                                        </p:attrNameLst>
                                      </p:cBhvr>
                                      <p:tavLst>
                                        <p:tav tm="0">
                                          <p:val>
                                            <p:fltVal val="0"/>
                                          </p:val>
                                        </p:tav>
                                        <p:tav tm="100000">
                                          <p:val>
                                            <p:strVal val="#ppt_h"/>
                                          </p:val>
                                        </p:tav>
                                      </p:tavLst>
                                    </p:anim>
                                    <p:animEffect transition="in" filter="fade">
                                      <p:cBhvr>
                                        <p:cTn id="99" dur="500"/>
                                        <p:tgtEl>
                                          <p:spTgt spid="32"/>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23"/>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2"/>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4"/>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5"/>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21"/>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25"/>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26"/>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27"/>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28"/>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29"/>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30"/>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31"/>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32"/>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33"/>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34"/>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 grpId="0"/>
      <p:bldP spid="2" grpId="1"/>
      <p:bldP spid="14" grpId="0"/>
      <p:bldP spid="14" grpId="1"/>
      <p:bldP spid="15" grpId="0"/>
      <p:bldP spid="15" grpId="1"/>
      <p:bldP spid="17" grpId="0"/>
      <p:bldP spid="17" grpId="1"/>
      <p:bldP spid="19" grpId="0"/>
      <p:bldP spid="19" grpId="1"/>
      <p:bldP spid="21" grpId="0"/>
      <p:bldP spid="21"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8166</TotalTime>
  <Words>2322</Words>
  <Application>Microsoft Macintosh PowerPoint</Application>
  <PresentationFormat>Widescreen</PresentationFormat>
  <Paragraphs>373</Paragraphs>
  <Slides>32</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Calibri</vt:lpstr>
      <vt:lpstr>Calibri Light</vt:lpstr>
      <vt:lpstr>Courier</vt:lpstr>
      <vt:lpstr>Office Theme</vt:lpstr>
      <vt:lpstr>LI Detector: Measuring Small Fitness Effects in High Throughput</vt:lpstr>
      <vt:lpstr>PowerPoint Presentation</vt:lpstr>
      <vt:lpstr>PowerPoint Presentation</vt:lpstr>
      <vt:lpstr>PowerPoint Presentation</vt:lpstr>
      <vt:lpstr>Proto-genes and yeast!</vt:lpstr>
      <vt:lpstr>Colony-based high-throughput screens (CBHTS)</vt:lpstr>
      <vt:lpstr>CBHTS have been widely used</vt:lpstr>
      <vt:lpstr>PowerPoint Presentation</vt:lpstr>
      <vt:lpstr>PowerPoint Presentation</vt:lpstr>
      <vt:lpstr>PowerPoint Presentation</vt:lpstr>
      <vt:lpstr>PowerPoint Presentation</vt:lpstr>
      <vt:lpstr>Spatial Bias</vt:lpstr>
      <vt:lpstr>PowerPoint Presentation</vt:lpstr>
      <vt:lpstr>Correcting for spatial bias is a huge challenge</vt:lpstr>
      <vt:lpstr>Existing Methods of Spatial Bias Correction</vt:lpstr>
      <vt:lpstr>PowerPoint Presentation</vt:lpstr>
      <vt:lpstr>PowerPoint Presentation</vt:lpstr>
      <vt:lpstr>PowerPoint Presentation</vt:lpstr>
      <vt:lpstr>PowerPoint Presentation</vt:lpstr>
      <vt:lpstr>Removing Spatial Bias</vt:lpstr>
      <vt:lpstr>Removing Spatial Bias</vt:lpstr>
      <vt:lpstr>Virtual Plates with Random Colony Size Distribution</vt:lpstr>
      <vt:lpstr>Results from Random Distribution</vt:lpstr>
      <vt:lpstr>LI Detector improves upon existing methods</vt:lpstr>
      <vt:lpstr>LI Detector can expand the use of CBHTS</vt:lpstr>
      <vt:lpstr>LI Detector can expand the use of CBHTS</vt:lpstr>
      <vt:lpstr>LI Detector can expand the use of CBHTS</vt:lpstr>
      <vt:lpstr>LI Detector can expand the use of CBHTS</vt:lpstr>
      <vt:lpstr>Proto-genes &amp; LI Detector</vt:lpstr>
      <vt:lpstr>PowerPoint Presentation</vt:lpstr>
      <vt:lpstr>Thank You All!</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 Detector</dc:title>
  <dc:creator>Parikh, Saurin</dc:creator>
  <cp:lastModifiedBy>Parikh, Saurin</cp:lastModifiedBy>
  <cp:revision>139</cp:revision>
  <dcterms:created xsi:type="dcterms:W3CDTF">2020-02-24T19:34:02Z</dcterms:created>
  <dcterms:modified xsi:type="dcterms:W3CDTF">2020-04-10T20:33:46Z</dcterms:modified>
</cp:coreProperties>
</file>